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9"/>
  </p:notesMasterIdLst>
  <p:sldIdLst>
    <p:sldId id="256" r:id="rId2"/>
    <p:sldId id="258" r:id="rId3"/>
    <p:sldId id="259" r:id="rId4"/>
    <p:sldId id="260" r:id="rId5"/>
    <p:sldId id="261" r:id="rId6"/>
    <p:sldId id="270" r:id="rId7"/>
    <p:sldId id="281" r:id="rId8"/>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CBAD"/>
    <a:srgbClr val="00A1D8"/>
    <a:srgbClr val="4290BA"/>
    <a:srgbClr val="7F3C75"/>
    <a:srgbClr val="2851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025" autoAdjust="0"/>
    <p:restoredTop sz="94660"/>
  </p:normalViewPr>
  <p:slideViewPr>
    <p:cSldViewPr snapToGrid="0">
      <p:cViewPr>
        <p:scale>
          <a:sx n="51" d="100"/>
          <a:sy n="51" d="100"/>
        </p:scale>
        <p:origin x="1112"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942E316A-79D9-431B-ACEF-CCFB75E62392}" type="datetimeFigureOut">
              <a:rPr lang="en-US" smtClean="0"/>
              <a:t>7/6/2025</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DB342334-E26B-4B22-9AEB-EAC9B42BCB5D}" type="slidenum">
              <a:rPr lang="en-US" smtClean="0"/>
              <a:t>‹#›</a:t>
            </a:fld>
            <a:endParaRPr lang="en-US"/>
          </a:p>
        </p:txBody>
      </p:sp>
    </p:spTree>
    <p:extLst>
      <p:ext uri="{BB962C8B-B14F-4D97-AF65-F5344CB8AC3E}">
        <p14:creationId xmlns:p14="http://schemas.microsoft.com/office/powerpoint/2010/main" val="376226310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52EBBAF-7A17-4223-B30A-F94ADD37B210}"/>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F9ED7F55-2E3C-45E3-962D-657C1BF0C8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DB32431A-09A1-4ECF-9C84-B988D38FE9B4}"/>
              </a:ext>
            </a:extLst>
          </p:cNvPr>
          <p:cNvSpPr>
            <a:spLocks noGrp="1"/>
          </p:cNvSpPr>
          <p:nvPr>
            <p:ph type="dt" sz="half" idx="10"/>
          </p:nvPr>
        </p:nvSpPr>
        <p:spPr/>
        <p:txBody>
          <a:bodyPr/>
          <a:lstStyle/>
          <a:p>
            <a:fld id="{DDCA586C-7BBE-4272-9EF4-B6928D09C87D}" type="datetimeFigureOut">
              <a:rPr lang="en-US" smtClean="0"/>
              <a:t>7/5/2025</a:t>
            </a:fld>
            <a:endParaRPr lang="en-US"/>
          </a:p>
        </p:txBody>
      </p:sp>
      <p:sp>
        <p:nvSpPr>
          <p:cNvPr id="5" name="عنصر نائب للتذييل 4">
            <a:extLst>
              <a:ext uri="{FF2B5EF4-FFF2-40B4-BE49-F238E27FC236}">
                <a16:creationId xmlns:a16="http://schemas.microsoft.com/office/drawing/2014/main" id="{139ECAE5-AA43-4900-9B86-F65B0F21B1A5}"/>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2574E160-63B8-4035-888D-3108CB3FC0A7}"/>
              </a:ext>
            </a:extLst>
          </p:cNvPr>
          <p:cNvSpPr>
            <a:spLocks noGrp="1"/>
          </p:cNvSpPr>
          <p:nvPr>
            <p:ph type="sldNum" sz="quarter" idx="12"/>
          </p:nvPr>
        </p:nvSpPr>
        <p:spPr/>
        <p:txBody>
          <a:bodyPr/>
          <a:lstStyle/>
          <a:p>
            <a:fld id="{F91F482B-6410-49D8-A5C6-8B31ED35888A}" type="slidenum">
              <a:rPr lang="en-US" smtClean="0"/>
              <a:t>‹#›</a:t>
            </a:fld>
            <a:endParaRPr lang="en-US"/>
          </a:p>
        </p:txBody>
      </p:sp>
    </p:spTree>
    <p:extLst>
      <p:ext uri="{BB962C8B-B14F-4D97-AF65-F5344CB8AC3E}">
        <p14:creationId xmlns:p14="http://schemas.microsoft.com/office/powerpoint/2010/main" val="2499788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18E29D9-E8F5-4BCC-ADA6-938BAC6C3284}"/>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AFAC2CF5-4ECE-41B7-ADCA-828EDC3D3B3C}"/>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D47FA5B3-1ADF-4878-9D1D-CEBEAA3F477E}"/>
              </a:ext>
            </a:extLst>
          </p:cNvPr>
          <p:cNvSpPr>
            <a:spLocks noGrp="1"/>
          </p:cNvSpPr>
          <p:nvPr>
            <p:ph type="dt" sz="half" idx="10"/>
          </p:nvPr>
        </p:nvSpPr>
        <p:spPr/>
        <p:txBody>
          <a:bodyPr/>
          <a:lstStyle/>
          <a:p>
            <a:fld id="{DDCA586C-7BBE-4272-9EF4-B6928D09C87D}" type="datetimeFigureOut">
              <a:rPr lang="en-US" smtClean="0"/>
              <a:t>7/5/2025</a:t>
            </a:fld>
            <a:endParaRPr lang="en-US"/>
          </a:p>
        </p:txBody>
      </p:sp>
      <p:sp>
        <p:nvSpPr>
          <p:cNvPr id="5" name="عنصر نائب للتذييل 4">
            <a:extLst>
              <a:ext uri="{FF2B5EF4-FFF2-40B4-BE49-F238E27FC236}">
                <a16:creationId xmlns:a16="http://schemas.microsoft.com/office/drawing/2014/main" id="{3DD8629E-A0AC-4C47-8F77-0DB065B744C5}"/>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6573A2A9-69C6-4F0A-80B3-B35BB2DF881C}"/>
              </a:ext>
            </a:extLst>
          </p:cNvPr>
          <p:cNvSpPr>
            <a:spLocks noGrp="1"/>
          </p:cNvSpPr>
          <p:nvPr>
            <p:ph type="sldNum" sz="quarter" idx="12"/>
          </p:nvPr>
        </p:nvSpPr>
        <p:spPr/>
        <p:txBody>
          <a:bodyPr/>
          <a:lstStyle/>
          <a:p>
            <a:fld id="{F91F482B-6410-49D8-A5C6-8B31ED35888A}" type="slidenum">
              <a:rPr lang="en-US" smtClean="0"/>
              <a:t>‹#›</a:t>
            </a:fld>
            <a:endParaRPr lang="en-US"/>
          </a:p>
        </p:txBody>
      </p:sp>
    </p:spTree>
    <p:extLst>
      <p:ext uri="{BB962C8B-B14F-4D97-AF65-F5344CB8AC3E}">
        <p14:creationId xmlns:p14="http://schemas.microsoft.com/office/powerpoint/2010/main" val="925476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081EF22-827B-4683-8D87-6E719E08A469}"/>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C0BC6155-3F68-45F0-A569-C6D5B63802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0CE41960-AB61-4F13-8929-AAB221F00740}"/>
              </a:ext>
            </a:extLst>
          </p:cNvPr>
          <p:cNvSpPr>
            <a:spLocks noGrp="1"/>
          </p:cNvSpPr>
          <p:nvPr>
            <p:ph type="dt" sz="half" idx="10"/>
          </p:nvPr>
        </p:nvSpPr>
        <p:spPr/>
        <p:txBody>
          <a:bodyPr/>
          <a:lstStyle/>
          <a:p>
            <a:fld id="{DDCA586C-7BBE-4272-9EF4-B6928D09C87D}" type="datetimeFigureOut">
              <a:rPr lang="en-US" smtClean="0"/>
              <a:t>7/5/2025</a:t>
            </a:fld>
            <a:endParaRPr lang="en-US"/>
          </a:p>
        </p:txBody>
      </p:sp>
      <p:sp>
        <p:nvSpPr>
          <p:cNvPr id="5" name="عنصر نائب للتذييل 4">
            <a:extLst>
              <a:ext uri="{FF2B5EF4-FFF2-40B4-BE49-F238E27FC236}">
                <a16:creationId xmlns:a16="http://schemas.microsoft.com/office/drawing/2014/main" id="{29DE6DAC-943B-494B-8685-9F8347BAFBD7}"/>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ED0E81F2-9E99-44DE-9DB9-22A54657CF51}"/>
              </a:ext>
            </a:extLst>
          </p:cNvPr>
          <p:cNvSpPr>
            <a:spLocks noGrp="1"/>
          </p:cNvSpPr>
          <p:nvPr>
            <p:ph type="sldNum" sz="quarter" idx="12"/>
          </p:nvPr>
        </p:nvSpPr>
        <p:spPr/>
        <p:txBody>
          <a:bodyPr/>
          <a:lstStyle/>
          <a:p>
            <a:fld id="{F91F482B-6410-49D8-A5C6-8B31ED35888A}" type="slidenum">
              <a:rPr lang="en-US" smtClean="0"/>
              <a:t>‹#›</a:t>
            </a:fld>
            <a:endParaRPr lang="en-US"/>
          </a:p>
        </p:txBody>
      </p:sp>
    </p:spTree>
    <p:extLst>
      <p:ext uri="{BB962C8B-B14F-4D97-AF65-F5344CB8AC3E}">
        <p14:creationId xmlns:p14="http://schemas.microsoft.com/office/powerpoint/2010/main" val="1575584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4D0AE20-C611-4B27-A865-7489337B88B7}"/>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AFFAD75E-9B20-4179-8CB8-27543320D2C2}"/>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E8D60F5F-F718-4724-A777-1D7275D66B6D}"/>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54875071-B1A4-456A-9626-B154F69EADE7}"/>
              </a:ext>
            </a:extLst>
          </p:cNvPr>
          <p:cNvSpPr>
            <a:spLocks noGrp="1"/>
          </p:cNvSpPr>
          <p:nvPr>
            <p:ph type="dt" sz="half" idx="10"/>
          </p:nvPr>
        </p:nvSpPr>
        <p:spPr/>
        <p:txBody>
          <a:bodyPr/>
          <a:lstStyle/>
          <a:p>
            <a:fld id="{DDCA586C-7BBE-4272-9EF4-B6928D09C87D}" type="datetimeFigureOut">
              <a:rPr lang="en-US" smtClean="0"/>
              <a:t>7/5/2025</a:t>
            </a:fld>
            <a:endParaRPr lang="en-US"/>
          </a:p>
        </p:txBody>
      </p:sp>
      <p:sp>
        <p:nvSpPr>
          <p:cNvPr id="6" name="عنصر نائب للتذييل 5">
            <a:extLst>
              <a:ext uri="{FF2B5EF4-FFF2-40B4-BE49-F238E27FC236}">
                <a16:creationId xmlns:a16="http://schemas.microsoft.com/office/drawing/2014/main" id="{664191FF-B44D-4245-90B2-A8723BBE4995}"/>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B6C689CD-D2DC-4946-8306-F51942C8FCE2}"/>
              </a:ext>
            </a:extLst>
          </p:cNvPr>
          <p:cNvSpPr>
            <a:spLocks noGrp="1"/>
          </p:cNvSpPr>
          <p:nvPr>
            <p:ph type="sldNum" sz="quarter" idx="12"/>
          </p:nvPr>
        </p:nvSpPr>
        <p:spPr/>
        <p:txBody>
          <a:bodyPr/>
          <a:lstStyle/>
          <a:p>
            <a:fld id="{F91F482B-6410-49D8-A5C6-8B31ED35888A}" type="slidenum">
              <a:rPr lang="en-US" smtClean="0"/>
              <a:t>‹#›</a:t>
            </a:fld>
            <a:endParaRPr lang="en-US"/>
          </a:p>
        </p:txBody>
      </p:sp>
    </p:spTree>
    <p:extLst>
      <p:ext uri="{BB962C8B-B14F-4D97-AF65-F5344CB8AC3E}">
        <p14:creationId xmlns:p14="http://schemas.microsoft.com/office/powerpoint/2010/main" val="2281698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EA839D2-0B41-4EDE-9978-692D451D63E6}"/>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3923A14B-3386-4084-80C3-649C35D02C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0A9FE064-0401-4A88-9884-92224A99B96A}"/>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F2ABE18D-7565-4FFB-8603-A011CBB4B6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6D0DF32F-35FF-4DD3-BED9-5331617248E9}"/>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B19F1612-E00F-4F42-90AF-F4CBE82809AA}"/>
              </a:ext>
            </a:extLst>
          </p:cNvPr>
          <p:cNvSpPr>
            <a:spLocks noGrp="1"/>
          </p:cNvSpPr>
          <p:nvPr>
            <p:ph type="dt" sz="half" idx="10"/>
          </p:nvPr>
        </p:nvSpPr>
        <p:spPr/>
        <p:txBody>
          <a:bodyPr/>
          <a:lstStyle/>
          <a:p>
            <a:fld id="{DDCA586C-7BBE-4272-9EF4-B6928D09C87D}" type="datetimeFigureOut">
              <a:rPr lang="en-US" smtClean="0"/>
              <a:t>7/5/2025</a:t>
            </a:fld>
            <a:endParaRPr lang="en-US"/>
          </a:p>
        </p:txBody>
      </p:sp>
      <p:sp>
        <p:nvSpPr>
          <p:cNvPr id="8" name="عنصر نائب للتذييل 7">
            <a:extLst>
              <a:ext uri="{FF2B5EF4-FFF2-40B4-BE49-F238E27FC236}">
                <a16:creationId xmlns:a16="http://schemas.microsoft.com/office/drawing/2014/main" id="{F7338222-8996-4B38-8259-3E3B96ADEBBD}"/>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9FC2CDF9-FBAC-4355-8D58-D6B152877D67}"/>
              </a:ext>
            </a:extLst>
          </p:cNvPr>
          <p:cNvSpPr>
            <a:spLocks noGrp="1"/>
          </p:cNvSpPr>
          <p:nvPr>
            <p:ph type="sldNum" sz="quarter" idx="12"/>
          </p:nvPr>
        </p:nvSpPr>
        <p:spPr/>
        <p:txBody>
          <a:bodyPr/>
          <a:lstStyle/>
          <a:p>
            <a:fld id="{F91F482B-6410-49D8-A5C6-8B31ED35888A}" type="slidenum">
              <a:rPr lang="en-US" smtClean="0"/>
              <a:t>‹#›</a:t>
            </a:fld>
            <a:endParaRPr lang="en-US"/>
          </a:p>
        </p:txBody>
      </p:sp>
    </p:spTree>
    <p:extLst>
      <p:ext uri="{BB962C8B-B14F-4D97-AF65-F5344CB8AC3E}">
        <p14:creationId xmlns:p14="http://schemas.microsoft.com/office/powerpoint/2010/main" val="683739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F1DBDDA-C585-4A00-A7AB-B2CA06E68742}"/>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99275CB8-1F66-477B-80D0-B7F1BA23AB26}"/>
              </a:ext>
            </a:extLst>
          </p:cNvPr>
          <p:cNvSpPr>
            <a:spLocks noGrp="1"/>
          </p:cNvSpPr>
          <p:nvPr>
            <p:ph type="dt" sz="half" idx="10"/>
          </p:nvPr>
        </p:nvSpPr>
        <p:spPr/>
        <p:txBody>
          <a:bodyPr/>
          <a:lstStyle/>
          <a:p>
            <a:fld id="{DDCA586C-7BBE-4272-9EF4-B6928D09C87D}" type="datetimeFigureOut">
              <a:rPr lang="en-US" smtClean="0"/>
              <a:t>7/5/2025</a:t>
            </a:fld>
            <a:endParaRPr lang="en-US"/>
          </a:p>
        </p:txBody>
      </p:sp>
      <p:sp>
        <p:nvSpPr>
          <p:cNvPr id="4" name="عنصر نائب للتذييل 3">
            <a:extLst>
              <a:ext uri="{FF2B5EF4-FFF2-40B4-BE49-F238E27FC236}">
                <a16:creationId xmlns:a16="http://schemas.microsoft.com/office/drawing/2014/main" id="{B0FF7658-000F-4122-9CDB-68AAFE3BDBBE}"/>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F161B478-325B-4495-9CCE-204E749F6A8A}"/>
              </a:ext>
            </a:extLst>
          </p:cNvPr>
          <p:cNvSpPr>
            <a:spLocks noGrp="1"/>
          </p:cNvSpPr>
          <p:nvPr>
            <p:ph type="sldNum" sz="quarter" idx="12"/>
          </p:nvPr>
        </p:nvSpPr>
        <p:spPr/>
        <p:txBody>
          <a:bodyPr/>
          <a:lstStyle/>
          <a:p>
            <a:fld id="{F91F482B-6410-49D8-A5C6-8B31ED35888A}" type="slidenum">
              <a:rPr lang="en-US" smtClean="0"/>
              <a:t>‹#›</a:t>
            </a:fld>
            <a:endParaRPr lang="en-US"/>
          </a:p>
        </p:txBody>
      </p:sp>
    </p:spTree>
    <p:extLst>
      <p:ext uri="{BB962C8B-B14F-4D97-AF65-F5344CB8AC3E}">
        <p14:creationId xmlns:p14="http://schemas.microsoft.com/office/powerpoint/2010/main" val="1052306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3B557B71-DAE2-4EE3-9AD4-D84482ADB5B8}"/>
              </a:ext>
            </a:extLst>
          </p:cNvPr>
          <p:cNvSpPr>
            <a:spLocks noGrp="1"/>
          </p:cNvSpPr>
          <p:nvPr>
            <p:ph type="dt" sz="half" idx="10"/>
          </p:nvPr>
        </p:nvSpPr>
        <p:spPr/>
        <p:txBody>
          <a:bodyPr/>
          <a:lstStyle/>
          <a:p>
            <a:fld id="{DDCA586C-7BBE-4272-9EF4-B6928D09C87D}" type="datetimeFigureOut">
              <a:rPr lang="en-US" smtClean="0"/>
              <a:t>7/5/2025</a:t>
            </a:fld>
            <a:endParaRPr lang="en-US"/>
          </a:p>
        </p:txBody>
      </p:sp>
      <p:sp>
        <p:nvSpPr>
          <p:cNvPr id="3" name="عنصر نائب للتذييل 2">
            <a:extLst>
              <a:ext uri="{FF2B5EF4-FFF2-40B4-BE49-F238E27FC236}">
                <a16:creationId xmlns:a16="http://schemas.microsoft.com/office/drawing/2014/main" id="{56157526-384A-4233-BAB4-B01B371C3005}"/>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2BDC4756-50C7-4C74-98F5-8D2538ACEA3F}"/>
              </a:ext>
            </a:extLst>
          </p:cNvPr>
          <p:cNvSpPr>
            <a:spLocks noGrp="1"/>
          </p:cNvSpPr>
          <p:nvPr>
            <p:ph type="sldNum" sz="quarter" idx="12"/>
          </p:nvPr>
        </p:nvSpPr>
        <p:spPr/>
        <p:txBody>
          <a:bodyPr/>
          <a:lstStyle/>
          <a:p>
            <a:fld id="{F91F482B-6410-49D8-A5C6-8B31ED35888A}" type="slidenum">
              <a:rPr lang="en-US" smtClean="0"/>
              <a:t>‹#›</a:t>
            </a:fld>
            <a:endParaRPr lang="en-US"/>
          </a:p>
        </p:txBody>
      </p:sp>
    </p:spTree>
    <p:extLst>
      <p:ext uri="{BB962C8B-B14F-4D97-AF65-F5344CB8AC3E}">
        <p14:creationId xmlns:p14="http://schemas.microsoft.com/office/powerpoint/2010/main" val="4126227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1AB5DA3-A515-4F3F-8EA0-2245D4185715}"/>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86087535-18E7-4D75-AE10-85597D9584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89E72A62-83F0-44ED-9D77-7E109842AB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9B6CF302-7471-4DA7-AB4D-17A6109442BD}"/>
              </a:ext>
            </a:extLst>
          </p:cNvPr>
          <p:cNvSpPr>
            <a:spLocks noGrp="1"/>
          </p:cNvSpPr>
          <p:nvPr>
            <p:ph type="dt" sz="half" idx="10"/>
          </p:nvPr>
        </p:nvSpPr>
        <p:spPr/>
        <p:txBody>
          <a:bodyPr/>
          <a:lstStyle/>
          <a:p>
            <a:fld id="{DDCA586C-7BBE-4272-9EF4-B6928D09C87D}" type="datetimeFigureOut">
              <a:rPr lang="en-US" smtClean="0"/>
              <a:t>7/5/2025</a:t>
            </a:fld>
            <a:endParaRPr lang="en-US"/>
          </a:p>
        </p:txBody>
      </p:sp>
      <p:sp>
        <p:nvSpPr>
          <p:cNvPr id="6" name="عنصر نائب للتذييل 5">
            <a:extLst>
              <a:ext uri="{FF2B5EF4-FFF2-40B4-BE49-F238E27FC236}">
                <a16:creationId xmlns:a16="http://schemas.microsoft.com/office/drawing/2014/main" id="{05218CD7-78D4-46CE-86C5-B9E6F881934D}"/>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1E10EEA9-7819-490B-AB78-E0D852C8C06F}"/>
              </a:ext>
            </a:extLst>
          </p:cNvPr>
          <p:cNvSpPr>
            <a:spLocks noGrp="1"/>
          </p:cNvSpPr>
          <p:nvPr>
            <p:ph type="sldNum" sz="quarter" idx="12"/>
          </p:nvPr>
        </p:nvSpPr>
        <p:spPr/>
        <p:txBody>
          <a:bodyPr/>
          <a:lstStyle/>
          <a:p>
            <a:fld id="{F91F482B-6410-49D8-A5C6-8B31ED35888A}" type="slidenum">
              <a:rPr lang="en-US" smtClean="0"/>
              <a:t>‹#›</a:t>
            </a:fld>
            <a:endParaRPr lang="en-US"/>
          </a:p>
        </p:txBody>
      </p:sp>
    </p:spTree>
    <p:extLst>
      <p:ext uri="{BB962C8B-B14F-4D97-AF65-F5344CB8AC3E}">
        <p14:creationId xmlns:p14="http://schemas.microsoft.com/office/powerpoint/2010/main" val="2038975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05FC312-458D-4A21-963A-6439BD8B8459}"/>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7A433192-ED1D-4191-A664-C5417BDD5C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7C797178-CA4C-43B3-B687-54E17AC687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31473659-CCAA-45D0-A313-368BC1FA7D64}"/>
              </a:ext>
            </a:extLst>
          </p:cNvPr>
          <p:cNvSpPr>
            <a:spLocks noGrp="1"/>
          </p:cNvSpPr>
          <p:nvPr>
            <p:ph type="dt" sz="half" idx="10"/>
          </p:nvPr>
        </p:nvSpPr>
        <p:spPr/>
        <p:txBody>
          <a:bodyPr/>
          <a:lstStyle/>
          <a:p>
            <a:fld id="{DDCA586C-7BBE-4272-9EF4-B6928D09C87D}" type="datetimeFigureOut">
              <a:rPr lang="en-US" smtClean="0"/>
              <a:t>7/5/2025</a:t>
            </a:fld>
            <a:endParaRPr lang="en-US"/>
          </a:p>
        </p:txBody>
      </p:sp>
      <p:sp>
        <p:nvSpPr>
          <p:cNvPr id="6" name="عنصر نائب للتذييل 5">
            <a:extLst>
              <a:ext uri="{FF2B5EF4-FFF2-40B4-BE49-F238E27FC236}">
                <a16:creationId xmlns:a16="http://schemas.microsoft.com/office/drawing/2014/main" id="{24EC0A91-C876-498D-9686-4F8302075076}"/>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C73D866F-A596-44C1-A803-7C6E482BE4E7}"/>
              </a:ext>
            </a:extLst>
          </p:cNvPr>
          <p:cNvSpPr>
            <a:spLocks noGrp="1"/>
          </p:cNvSpPr>
          <p:nvPr>
            <p:ph type="sldNum" sz="quarter" idx="12"/>
          </p:nvPr>
        </p:nvSpPr>
        <p:spPr/>
        <p:txBody>
          <a:bodyPr/>
          <a:lstStyle/>
          <a:p>
            <a:fld id="{F91F482B-6410-49D8-A5C6-8B31ED35888A}" type="slidenum">
              <a:rPr lang="en-US" smtClean="0"/>
              <a:t>‹#›</a:t>
            </a:fld>
            <a:endParaRPr lang="en-US"/>
          </a:p>
        </p:txBody>
      </p:sp>
    </p:spTree>
    <p:extLst>
      <p:ext uri="{BB962C8B-B14F-4D97-AF65-F5344CB8AC3E}">
        <p14:creationId xmlns:p14="http://schemas.microsoft.com/office/powerpoint/2010/main" val="718258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A330F8C-3727-46D1-9F59-A971D4E6DA8A}"/>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2396CE92-DE03-49C1-8CC6-654B31ABE76C}"/>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EF8F101E-DC70-4498-AD6D-A231FBA76246}"/>
              </a:ext>
            </a:extLst>
          </p:cNvPr>
          <p:cNvSpPr>
            <a:spLocks noGrp="1"/>
          </p:cNvSpPr>
          <p:nvPr>
            <p:ph type="dt" sz="half" idx="10"/>
          </p:nvPr>
        </p:nvSpPr>
        <p:spPr/>
        <p:txBody>
          <a:bodyPr/>
          <a:lstStyle/>
          <a:p>
            <a:fld id="{DDCA586C-7BBE-4272-9EF4-B6928D09C87D}" type="datetimeFigureOut">
              <a:rPr lang="en-US" smtClean="0"/>
              <a:t>7/5/2025</a:t>
            </a:fld>
            <a:endParaRPr lang="en-US"/>
          </a:p>
        </p:txBody>
      </p:sp>
      <p:sp>
        <p:nvSpPr>
          <p:cNvPr id="5" name="عنصر نائب للتذييل 4">
            <a:extLst>
              <a:ext uri="{FF2B5EF4-FFF2-40B4-BE49-F238E27FC236}">
                <a16:creationId xmlns:a16="http://schemas.microsoft.com/office/drawing/2014/main" id="{3BBA2398-C45F-4A72-8803-85486B5ACEFE}"/>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10CDDD5E-5FE6-4594-92E4-90151D32509F}"/>
              </a:ext>
            </a:extLst>
          </p:cNvPr>
          <p:cNvSpPr>
            <a:spLocks noGrp="1"/>
          </p:cNvSpPr>
          <p:nvPr>
            <p:ph type="sldNum" sz="quarter" idx="12"/>
          </p:nvPr>
        </p:nvSpPr>
        <p:spPr/>
        <p:txBody>
          <a:bodyPr/>
          <a:lstStyle/>
          <a:p>
            <a:fld id="{F91F482B-6410-49D8-A5C6-8B31ED35888A}" type="slidenum">
              <a:rPr lang="en-US" smtClean="0"/>
              <a:t>‹#›</a:t>
            </a:fld>
            <a:endParaRPr lang="en-US"/>
          </a:p>
        </p:txBody>
      </p:sp>
    </p:spTree>
    <p:extLst>
      <p:ext uri="{BB962C8B-B14F-4D97-AF65-F5344CB8AC3E}">
        <p14:creationId xmlns:p14="http://schemas.microsoft.com/office/powerpoint/2010/main" val="931606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1015F103-57F6-4AB2-A7FD-A37E6CDED7D7}"/>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50E66E0F-CECF-41E6-8F40-AA90E35C8B66}"/>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AF9B6617-7A05-4FA9-9B80-D892CE7A2C82}"/>
              </a:ext>
            </a:extLst>
          </p:cNvPr>
          <p:cNvSpPr>
            <a:spLocks noGrp="1"/>
          </p:cNvSpPr>
          <p:nvPr>
            <p:ph type="dt" sz="half" idx="10"/>
          </p:nvPr>
        </p:nvSpPr>
        <p:spPr/>
        <p:txBody>
          <a:bodyPr/>
          <a:lstStyle/>
          <a:p>
            <a:fld id="{DDCA586C-7BBE-4272-9EF4-B6928D09C87D}" type="datetimeFigureOut">
              <a:rPr lang="en-US" smtClean="0"/>
              <a:t>7/5/2025</a:t>
            </a:fld>
            <a:endParaRPr lang="en-US"/>
          </a:p>
        </p:txBody>
      </p:sp>
      <p:sp>
        <p:nvSpPr>
          <p:cNvPr id="5" name="عنصر نائب للتذييل 4">
            <a:extLst>
              <a:ext uri="{FF2B5EF4-FFF2-40B4-BE49-F238E27FC236}">
                <a16:creationId xmlns:a16="http://schemas.microsoft.com/office/drawing/2014/main" id="{4F74FAAD-6726-4969-AD49-63DBF86F48B2}"/>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95D8DDCA-7C4F-4B07-8FD8-B310C142C18B}"/>
              </a:ext>
            </a:extLst>
          </p:cNvPr>
          <p:cNvSpPr>
            <a:spLocks noGrp="1"/>
          </p:cNvSpPr>
          <p:nvPr>
            <p:ph type="sldNum" sz="quarter" idx="12"/>
          </p:nvPr>
        </p:nvSpPr>
        <p:spPr/>
        <p:txBody>
          <a:bodyPr/>
          <a:lstStyle/>
          <a:p>
            <a:fld id="{F91F482B-6410-49D8-A5C6-8B31ED35888A}" type="slidenum">
              <a:rPr lang="en-US" smtClean="0"/>
              <a:t>‹#›</a:t>
            </a:fld>
            <a:endParaRPr lang="en-US"/>
          </a:p>
        </p:txBody>
      </p:sp>
    </p:spTree>
    <p:extLst>
      <p:ext uri="{BB962C8B-B14F-4D97-AF65-F5344CB8AC3E}">
        <p14:creationId xmlns:p14="http://schemas.microsoft.com/office/powerpoint/2010/main" val="17216145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189808-E630-496C-9B48-4AEBDD2E2FE9}"/>
              </a:ext>
            </a:extLst>
          </p:cNvPr>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86866061-C3AD-45AA-93C1-AA0621D4DD15}"/>
              </a:ext>
            </a:extLst>
          </p:cNvPr>
          <p:cNvSpPr>
            <a:spLocks noGrp="1"/>
          </p:cNvSpPr>
          <p:nvPr>
            <p:ph type="dt" sz="half" idx="10"/>
          </p:nvPr>
        </p:nvSpPr>
        <p:spPr>
          <a:xfrm>
            <a:off x="838200" y="6356350"/>
            <a:ext cx="2743200" cy="365125"/>
          </a:xfrm>
        </p:spPr>
        <p:txBody>
          <a:bodyPr/>
          <a:lstStyle>
            <a:lvl1pPr>
              <a:defRPr/>
            </a:lvl1pPr>
          </a:lstStyle>
          <a:p>
            <a:fld id="{FEAC53B1-8597-4534-B81A-5A4076CA8F23}" type="datetime1">
              <a:rPr lang="zh-CN" altLang="en-US"/>
              <a:pPr/>
              <a:t>2025/7/5</a:t>
            </a:fld>
            <a:endParaRPr lang="zh-CN" altLang="en-US" sz="1800">
              <a:solidFill>
                <a:schemeClr val="tx1"/>
              </a:solidFill>
            </a:endParaRPr>
          </a:p>
        </p:txBody>
      </p:sp>
      <p:sp>
        <p:nvSpPr>
          <p:cNvPr id="4" name="页脚占位符 3">
            <a:extLst>
              <a:ext uri="{FF2B5EF4-FFF2-40B4-BE49-F238E27FC236}">
                <a16:creationId xmlns:a16="http://schemas.microsoft.com/office/drawing/2014/main" id="{60AA121A-02A5-4183-8EF1-5AEFBC97E3C2}"/>
              </a:ext>
            </a:extLst>
          </p:cNvPr>
          <p:cNvSpPr>
            <a:spLocks noGrp="1"/>
          </p:cNvSpPr>
          <p:nvPr>
            <p:ph type="ftr" sz="quarter" idx="11"/>
          </p:nvPr>
        </p:nvSpPr>
        <p:spPr>
          <a:xfrm>
            <a:off x="4038600" y="6356350"/>
            <a:ext cx="4114800" cy="365125"/>
          </a:xfrm>
        </p:spPr>
        <p:txBody>
          <a:bodyPr/>
          <a:lstStyle>
            <a:lvl1pPr>
              <a:defRPr/>
            </a:lvl1pPr>
          </a:lstStyle>
          <a:p>
            <a:endParaRPr lang="zh-CN" altLang="zh-CN"/>
          </a:p>
        </p:txBody>
      </p:sp>
      <p:sp>
        <p:nvSpPr>
          <p:cNvPr id="5" name="灯片编号占位符 4">
            <a:extLst>
              <a:ext uri="{FF2B5EF4-FFF2-40B4-BE49-F238E27FC236}">
                <a16:creationId xmlns:a16="http://schemas.microsoft.com/office/drawing/2014/main" id="{BA602DD9-CE8A-461A-9BFC-0355AD6D9712}"/>
              </a:ext>
            </a:extLst>
          </p:cNvPr>
          <p:cNvSpPr>
            <a:spLocks noGrp="1"/>
          </p:cNvSpPr>
          <p:nvPr>
            <p:ph type="sldNum" sz="quarter" idx="12"/>
          </p:nvPr>
        </p:nvSpPr>
        <p:spPr>
          <a:xfrm>
            <a:off x="8610600" y="6356350"/>
            <a:ext cx="2743200" cy="365125"/>
          </a:xfrm>
        </p:spPr>
        <p:txBody>
          <a:bodyPr/>
          <a:lstStyle>
            <a:lvl1pPr>
              <a:defRPr/>
            </a:lvl1pPr>
          </a:lstStyle>
          <a:p>
            <a:fld id="{FE990E5D-93DF-41BF-B360-9284EDB9E730}"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899165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CD47A9F2-FAC7-4DAE-844B-6658B478B25D}"/>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F42BB82-0AAA-4B59-A720-6937D9283C46}"/>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D6684D62-DFA0-4792-9154-B4D23C2EC613}"/>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DCA586C-7BBE-4272-9EF4-B6928D09C87D}" type="datetimeFigureOut">
              <a:rPr lang="en-US" smtClean="0"/>
              <a:t>7/5/2025</a:t>
            </a:fld>
            <a:endParaRPr lang="en-US"/>
          </a:p>
        </p:txBody>
      </p:sp>
      <p:sp>
        <p:nvSpPr>
          <p:cNvPr id="5" name="عنصر نائب للتذييل 4">
            <a:extLst>
              <a:ext uri="{FF2B5EF4-FFF2-40B4-BE49-F238E27FC236}">
                <a16:creationId xmlns:a16="http://schemas.microsoft.com/office/drawing/2014/main" id="{69C48844-7565-4999-AD21-6C8FF74D95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24E24F19-39D2-4042-8703-968930B96724}"/>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91F482B-6410-49D8-A5C6-8B31ED35888A}" type="slidenum">
              <a:rPr lang="en-US" smtClean="0"/>
              <a:t>‹#›</a:t>
            </a:fld>
            <a:endParaRPr lang="en-US"/>
          </a:p>
        </p:txBody>
      </p:sp>
    </p:spTree>
    <p:extLst>
      <p:ext uri="{BB962C8B-B14F-4D97-AF65-F5344CB8AC3E}">
        <p14:creationId xmlns:p14="http://schemas.microsoft.com/office/powerpoint/2010/main" val="3592125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8769F690-D832-47F1-98CA-40713FC922F5}"/>
              </a:ext>
            </a:extLst>
          </p:cNvPr>
          <p:cNvSpPr/>
          <p:nvPr/>
        </p:nvSpPr>
        <p:spPr>
          <a:xfrm>
            <a:off x="6080760" y="1"/>
            <a:ext cx="6079959" cy="6858000"/>
          </a:xfrm>
          <a:custGeom>
            <a:avLst/>
            <a:gdLst>
              <a:gd name="connsiteX0" fmla="*/ 0 w 6476199"/>
              <a:gd name="connsiteY0" fmla="*/ 0 h 6858000"/>
              <a:gd name="connsiteX1" fmla="*/ 6476199 w 6476199"/>
              <a:gd name="connsiteY1" fmla="*/ 0 h 6858000"/>
              <a:gd name="connsiteX2" fmla="*/ 6476199 w 6476199"/>
              <a:gd name="connsiteY2" fmla="*/ 6858000 h 6858000"/>
              <a:gd name="connsiteX3" fmla="*/ 0 w 6476199"/>
              <a:gd name="connsiteY3" fmla="*/ 6858000 h 6858000"/>
              <a:gd name="connsiteX4" fmla="*/ 0 w 6476199"/>
              <a:gd name="connsiteY4" fmla="*/ 0 h 6858000"/>
              <a:gd name="connsiteX0" fmla="*/ 426720 w 6476199"/>
              <a:gd name="connsiteY0" fmla="*/ 182880 h 6858000"/>
              <a:gd name="connsiteX1" fmla="*/ 6476199 w 6476199"/>
              <a:gd name="connsiteY1" fmla="*/ 0 h 6858000"/>
              <a:gd name="connsiteX2" fmla="*/ 6476199 w 6476199"/>
              <a:gd name="connsiteY2" fmla="*/ 6858000 h 6858000"/>
              <a:gd name="connsiteX3" fmla="*/ 0 w 6476199"/>
              <a:gd name="connsiteY3" fmla="*/ 6858000 h 6858000"/>
              <a:gd name="connsiteX4" fmla="*/ 426720 w 6476199"/>
              <a:gd name="connsiteY4" fmla="*/ 182880 h 6858000"/>
              <a:gd name="connsiteX0" fmla="*/ 30480 w 6079959"/>
              <a:gd name="connsiteY0" fmla="*/ 182880 h 6858000"/>
              <a:gd name="connsiteX1" fmla="*/ 6079959 w 6079959"/>
              <a:gd name="connsiteY1" fmla="*/ 0 h 6858000"/>
              <a:gd name="connsiteX2" fmla="*/ 6079959 w 6079959"/>
              <a:gd name="connsiteY2" fmla="*/ 6858000 h 6858000"/>
              <a:gd name="connsiteX3" fmla="*/ 0 w 6079959"/>
              <a:gd name="connsiteY3" fmla="*/ 6720840 h 6858000"/>
              <a:gd name="connsiteX4" fmla="*/ 30480 w 6079959"/>
              <a:gd name="connsiteY4" fmla="*/ 18288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9959" h="6858000">
                <a:moveTo>
                  <a:pt x="30480" y="182880"/>
                </a:moveTo>
                <a:lnTo>
                  <a:pt x="6079959" y="0"/>
                </a:lnTo>
                <a:lnTo>
                  <a:pt x="6079959" y="6858000"/>
                </a:lnTo>
                <a:lnTo>
                  <a:pt x="0" y="6720840"/>
                </a:lnTo>
                <a:lnTo>
                  <a:pt x="30480" y="182880"/>
                </a:lnTo>
                <a:close/>
              </a:path>
            </a:pathLst>
          </a:custGeom>
          <a:extLst>
            <a:ext uri="{91240B29-F687-4F45-9708-019B960494DF}">
              <a14:hiddenLine xmlns:a14="http://schemas.microsoft.com/office/drawing/2010/main" w="12700" cap="flat" cmpd="sng">
                <a:solidFill>
                  <a:srgbClr val="42719B"/>
                </a:solidFill>
                <a:bevel/>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文本框 25">
            <a:extLst>
              <a:ext uri="{FF2B5EF4-FFF2-40B4-BE49-F238E27FC236}">
                <a16:creationId xmlns:a16="http://schemas.microsoft.com/office/drawing/2014/main" id="{5B6271BE-BB9B-4964-953F-6DC414DC029B}"/>
              </a:ext>
            </a:extLst>
          </p:cNvPr>
          <p:cNvSpPr>
            <a:spLocks noChangeArrowheads="1"/>
          </p:cNvSpPr>
          <p:nvPr/>
        </p:nvSpPr>
        <p:spPr bwMode="auto">
          <a:xfrm>
            <a:off x="3854615" y="4485159"/>
            <a:ext cx="253146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8800" b="1" dirty="0">
                <a:solidFill>
                  <a:schemeClr val="bg1"/>
                </a:solidFill>
                <a:latin typeface="Impact" panose="020B0806030902050204" pitchFamily="34" charset="0"/>
                <a:sym typeface="Impact" panose="020B0806030902050204" pitchFamily="34" charset="0"/>
              </a:rPr>
              <a:t>2020</a:t>
            </a:r>
            <a:endParaRPr lang="zh-CN" altLang="en-US" sz="8800" b="1" dirty="0">
              <a:solidFill>
                <a:schemeClr val="bg1"/>
              </a:solidFill>
              <a:latin typeface="Impact" panose="020B0806030902050204" pitchFamily="34" charset="0"/>
              <a:sym typeface="Impact" panose="020B0806030902050204" pitchFamily="34" charset="0"/>
            </a:endParaRPr>
          </a:p>
        </p:txBody>
      </p:sp>
      <p:pic>
        <p:nvPicPr>
          <p:cNvPr id="15" name="صورة 14">
            <a:extLst>
              <a:ext uri="{FF2B5EF4-FFF2-40B4-BE49-F238E27FC236}">
                <a16:creationId xmlns:a16="http://schemas.microsoft.com/office/drawing/2014/main" id="{0AF01C71-90E3-4471-8512-409EAD7807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1160" y="0"/>
            <a:ext cx="6701790" cy="6858000"/>
          </a:xfrm>
          <a:prstGeom prst="rect">
            <a:avLst/>
          </a:prstGeom>
        </p:spPr>
      </p:pic>
      <p:sp>
        <p:nvSpPr>
          <p:cNvPr id="10" name="任意多边形 23">
            <a:extLst>
              <a:ext uri="{FF2B5EF4-FFF2-40B4-BE49-F238E27FC236}">
                <a16:creationId xmlns:a16="http://schemas.microsoft.com/office/drawing/2014/main" id="{4B9683FE-ECBB-4AFE-937C-60B083C2E8FE}"/>
              </a:ext>
            </a:extLst>
          </p:cNvPr>
          <p:cNvSpPr>
            <a:spLocks noChangeArrowheads="1"/>
          </p:cNvSpPr>
          <p:nvPr/>
        </p:nvSpPr>
        <p:spPr bwMode="auto">
          <a:xfrm rot="1800000" flipV="1">
            <a:off x="4145331" y="3507269"/>
            <a:ext cx="2027237" cy="4133850"/>
          </a:xfrm>
          <a:custGeom>
            <a:avLst/>
            <a:gdLst>
              <a:gd name="T0" fmla="*/ 0 w 2026880"/>
              <a:gd name="T1" fmla="*/ 4133980 h 4133980"/>
              <a:gd name="T2" fmla="*/ 2026880 w 2026880"/>
              <a:gd name="T3" fmla="*/ 2963760 h 4133980"/>
              <a:gd name="T4" fmla="*/ 2026880 w 2026880"/>
              <a:gd name="T5" fmla="*/ 1170220 h 4133980"/>
              <a:gd name="T6" fmla="*/ 0 w 2026880"/>
              <a:gd name="T7" fmla="*/ 0 h 4133980"/>
              <a:gd name="T8" fmla="*/ 0 60000 65536"/>
              <a:gd name="T9" fmla="*/ 0 60000 65536"/>
              <a:gd name="T10" fmla="*/ 0 60000 65536"/>
              <a:gd name="T11" fmla="*/ 0 60000 65536"/>
              <a:gd name="T12" fmla="*/ 0 w 2026880"/>
              <a:gd name="T13" fmla="*/ 0 h 4133980"/>
              <a:gd name="T14" fmla="*/ 2026880 w 2026880"/>
              <a:gd name="T15" fmla="*/ 4133980 h 4133980"/>
            </a:gdLst>
            <a:ahLst/>
            <a:cxnLst>
              <a:cxn ang="T8">
                <a:pos x="T0" y="T1"/>
              </a:cxn>
              <a:cxn ang="T9">
                <a:pos x="T2" y="T3"/>
              </a:cxn>
              <a:cxn ang="T10">
                <a:pos x="T4" y="T5"/>
              </a:cxn>
              <a:cxn ang="T11">
                <a:pos x="T6" y="T7"/>
              </a:cxn>
            </a:cxnLst>
            <a:rect l="T12" t="T13" r="T14" b="T15"/>
            <a:pathLst>
              <a:path w="2026880" h="4133980">
                <a:moveTo>
                  <a:pt x="0" y="4133980"/>
                </a:moveTo>
                <a:lnTo>
                  <a:pt x="2026880" y="2963760"/>
                </a:lnTo>
                <a:lnTo>
                  <a:pt x="2026880" y="1170220"/>
                </a:lnTo>
                <a:lnTo>
                  <a:pt x="0" y="0"/>
                </a:lnTo>
                <a:close/>
              </a:path>
            </a:pathLst>
          </a:custGeom>
          <a:solidFill>
            <a:schemeClr val="tx2">
              <a:lumMod val="50000"/>
            </a:schemeClr>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 name="任意多边形 21">
            <a:extLst>
              <a:ext uri="{FF2B5EF4-FFF2-40B4-BE49-F238E27FC236}">
                <a16:creationId xmlns:a16="http://schemas.microsoft.com/office/drawing/2014/main" id="{634BC2A8-AF45-4188-9240-709F0024E933}"/>
              </a:ext>
            </a:extLst>
          </p:cNvPr>
          <p:cNvSpPr>
            <a:spLocks noChangeArrowheads="1"/>
          </p:cNvSpPr>
          <p:nvPr/>
        </p:nvSpPr>
        <p:spPr bwMode="auto">
          <a:xfrm rot="19800000">
            <a:off x="4531708" y="-965499"/>
            <a:ext cx="2027237" cy="6399213"/>
          </a:xfrm>
          <a:custGeom>
            <a:avLst/>
            <a:gdLst>
              <a:gd name="T0" fmla="*/ 0 w 2026880"/>
              <a:gd name="T1" fmla="*/ 0 h 6399694"/>
              <a:gd name="T2" fmla="*/ 2026880 w 2026880"/>
              <a:gd name="T3" fmla="*/ 1170220 h 6399694"/>
              <a:gd name="T4" fmla="*/ 2026880 w 2026880"/>
              <a:gd name="T5" fmla="*/ 5229474 h 6399694"/>
              <a:gd name="T6" fmla="*/ 0 w 2026880"/>
              <a:gd name="T7" fmla="*/ 6399694 h 6399694"/>
              <a:gd name="T8" fmla="*/ 0 60000 65536"/>
              <a:gd name="T9" fmla="*/ 0 60000 65536"/>
              <a:gd name="T10" fmla="*/ 0 60000 65536"/>
              <a:gd name="T11" fmla="*/ 0 60000 65536"/>
              <a:gd name="T12" fmla="*/ 0 w 2026880"/>
              <a:gd name="T13" fmla="*/ 0 h 6399694"/>
              <a:gd name="T14" fmla="*/ 2026880 w 2026880"/>
              <a:gd name="T15" fmla="*/ 6399694 h 6399694"/>
            </a:gdLst>
            <a:ahLst/>
            <a:cxnLst>
              <a:cxn ang="T8">
                <a:pos x="T0" y="T1"/>
              </a:cxn>
              <a:cxn ang="T9">
                <a:pos x="T2" y="T3"/>
              </a:cxn>
              <a:cxn ang="T10">
                <a:pos x="T4" y="T5"/>
              </a:cxn>
              <a:cxn ang="T11">
                <a:pos x="T6" y="T7"/>
              </a:cxn>
            </a:cxnLst>
            <a:rect l="T12" t="T13" r="T14" b="T15"/>
            <a:pathLst>
              <a:path w="2026880" h="6399694">
                <a:moveTo>
                  <a:pt x="0" y="0"/>
                </a:moveTo>
                <a:lnTo>
                  <a:pt x="2026880" y="1170220"/>
                </a:lnTo>
                <a:lnTo>
                  <a:pt x="2026880" y="5229474"/>
                </a:lnTo>
                <a:lnTo>
                  <a:pt x="0" y="6399694"/>
                </a:lnTo>
                <a:close/>
              </a:path>
            </a:pathLst>
          </a:custGeom>
          <a:solidFill>
            <a:srgbClr val="28519B"/>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6" name="文本框 24">
            <a:extLst>
              <a:ext uri="{FF2B5EF4-FFF2-40B4-BE49-F238E27FC236}">
                <a16:creationId xmlns:a16="http://schemas.microsoft.com/office/drawing/2014/main" id="{8AF6C552-F04E-425C-AC61-07D15A4D5202}"/>
              </a:ext>
            </a:extLst>
          </p:cNvPr>
          <p:cNvSpPr>
            <a:spLocks noChangeArrowheads="1"/>
          </p:cNvSpPr>
          <p:nvPr/>
        </p:nvSpPr>
        <p:spPr bwMode="auto">
          <a:xfrm>
            <a:off x="-297437" y="2584877"/>
            <a:ext cx="569360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ar-EG" sz="4400" dirty="0">
                <a:solidFill>
                  <a:srgbClr val="00A1D8"/>
                </a:solidFill>
                <a:latin typeface="Dubai Medium" panose="020B0603030403030204" pitchFamily="34" charset="-78"/>
                <a:ea typeface="FZYaoTi" panose="02010601030101010101"/>
                <a:cs typeface="Dubai Medium" panose="020B0603030403030204" pitchFamily="34" charset="-78"/>
              </a:rPr>
              <a:t>التسويق الإلكتروني</a:t>
            </a:r>
          </a:p>
          <a:p>
            <a:pPr algn="ctr"/>
            <a:r>
              <a:rPr lang="ar-EG" sz="4000" dirty="0">
                <a:solidFill>
                  <a:srgbClr val="00A1D8"/>
                </a:solidFill>
                <a:latin typeface="Dubai Medium" panose="020B0603030403030204" pitchFamily="34" charset="-78"/>
                <a:ea typeface="FZYaoTi" panose="02010601030101010101"/>
                <a:cs typeface="Dubai Medium" panose="020B0603030403030204" pitchFamily="34" charset="-78"/>
              </a:rPr>
              <a:t> في عصر الذكاء الاصطناعي</a:t>
            </a:r>
            <a:endParaRPr lang="zh-CN" altLang="en-US" sz="3600" b="1" dirty="0">
              <a:solidFill>
                <a:srgbClr val="00A1D8"/>
              </a:solidFill>
              <a:latin typeface="Dubai Medium" panose="020B0603030403030204" pitchFamily="34" charset="-78"/>
              <a:ea typeface="FZYaoTi" panose="02010601030101010101"/>
              <a:cs typeface="Dubai Medium" panose="020B0603030403030204" pitchFamily="34" charset="-78"/>
              <a:sym typeface="方正姚体" panose="02010601030101010101" pitchFamily="2" charset="-122"/>
            </a:endParaRPr>
          </a:p>
        </p:txBody>
      </p:sp>
      <p:sp>
        <p:nvSpPr>
          <p:cNvPr id="8" name="文本框 24">
            <a:extLst>
              <a:ext uri="{FF2B5EF4-FFF2-40B4-BE49-F238E27FC236}">
                <a16:creationId xmlns:a16="http://schemas.microsoft.com/office/drawing/2014/main" id="{35942672-71A7-46AF-915E-356BB5201B30}"/>
              </a:ext>
            </a:extLst>
          </p:cNvPr>
          <p:cNvSpPr>
            <a:spLocks noChangeArrowheads="1"/>
          </p:cNvSpPr>
          <p:nvPr/>
        </p:nvSpPr>
        <p:spPr bwMode="auto">
          <a:xfrm>
            <a:off x="-1838990" y="83611"/>
            <a:ext cx="5693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dirty="0">
                <a:solidFill>
                  <a:schemeClr val="bg2">
                    <a:lumMod val="50000"/>
                  </a:schemeClr>
                </a:solidFill>
                <a:latin typeface="Dubai Medium" panose="020B0603030403030204" pitchFamily="34" charset="-78"/>
                <a:ea typeface="FZYaoTi" panose="02010601030101010101"/>
                <a:cs typeface="Dubai Medium" panose="020B0603030403030204" pitchFamily="34" charset="-78"/>
              </a:rPr>
              <a:t>LATESTS SOFT</a:t>
            </a:r>
            <a:endParaRPr lang="zh-CN" altLang="en-US" sz="1400" b="1" dirty="0">
              <a:solidFill>
                <a:schemeClr val="bg2">
                  <a:lumMod val="50000"/>
                </a:schemeClr>
              </a:solidFill>
              <a:latin typeface="Dubai Medium" panose="020B0603030403030204" pitchFamily="34" charset="-78"/>
              <a:ea typeface="FZYaoTi" panose="02010601030101010101"/>
              <a:cs typeface="Dubai Medium" panose="020B0603030403030204" pitchFamily="34" charset="-78"/>
              <a:sym typeface="方正姚体" panose="02010601030101010101" pitchFamily="2" charset="-122"/>
            </a:endParaRPr>
          </a:p>
        </p:txBody>
      </p:sp>
    </p:spTree>
    <p:extLst>
      <p:ext uri="{BB962C8B-B14F-4D97-AF65-F5344CB8AC3E}">
        <p14:creationId xmlns:p14="http://schemas.microsoft.com/office/powerpoint/2010/main" val="2858899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任意多边形 21">
            <a:extLst>
              <a:ext uri="{FF2B5EF4-FFF2-40B4-BE49-F238E27FC236}">
                <a16:creationId xmlns:a16="http://schemas.microsoft.com/office/drawing/2014/main" id="{315EEDBE-EB49-4F65-8134-42E1361A9260}"/>
              </a:ext>
            </a:extLst>
          </p:cNvPr>
          <p:cNvSpPr>
            <a:spLocks noChangeArrowheads="1"/>
          </p:cNvSpPr>
          <p:nvPr/>
        </p:nvSpPr>
        <p:spPr bwMode="auto">
          <a:xfrm flipH="1">
            <a:off x="5577839" y="-30480"/>
            <a:ext cx="6769735" cy="6888480"/>
          </a:xfrm>
          <a:custGeom>
            <a:avLst/>
            <a:gdLst>
              <a:gd name="T0" fmla="*/ 4424081 w 4424081"/>
              <a:gd name="T1" fmla="*/ 0 h 2946082"/>
              <a:gd name="T2" fmla="*/ 1660559 w 4424081"/>
              <a:gd name="T3" fmla="*/ 0 h 2946082"/>
              <a:gd name="T4" fmla="*/ 0 w 4424081"/>
              <a:gd name="T5" fmla="*/ 2946082 h 2946082"/>
              <a:gd name="T6" fmla="*/ 3382087 w 4424081"/>
              <a:gd name="T7" fmla="*/ 2946082 h 2946082"/>
              <a:gd name="T8" fmla="*/ 4424081 w 4424081"/>
              <a:gd name="T9" fmla="*/ 1097428 h 2946082"/>
              <a:gd name="T10" fmla="*/ 0 60000 65536"/>
              <a:gd name="T11" fmla="*/ 0 60000 65536"/>
              <a:gd name="T12" fmla="*/ 0 60000 65536"/>
              <a:gd name="T13" fmla="*/ 0 60000 65536"/>
              <a:gd name="T14" fmla="*/ 0 60000 65536"/>
              <a:gd name="T15" fmla="*/ 0 w 4424081"/>
              <a:gd name="T16" fmla="*/ 0 h 2946082"/>
              <a:gd name="T17" fmla="*/ 4424081 w 4424081"/>
              <a:gd name="T18" fmla="*/ 2946082 h 2946082"/>
              <a:gd name="connsiteX0" fmla="*/ 4424081 w 4424081"/>
              <a:gd name="connsiteY0" fmla="*/ 0 h 2946082"/>
              <a:gd name="connsiteX1" fmla="*/ 160734 w 4424081"/>
              <a:gd name="connsiteY1" fmla="*/ 0 h 2946082"/>
              <a:gd name="connsiteX2" fmla="*/ 0 w 4424081"/>
              <a:gd name="connsiteY2" fmla="*/ 2946082 h 2946082"/>
              <a:gd name="connsiteX3" fmla="*/ 3382087 w 4424081"/>
              <a:gd name="connsiteY3" fmla="*/ 2946082 h 2946082"/>
              <a:gd name="connsiteX4" fmla="*/ 4424081 w 4424081"/>
              <a:gd name="connsiteY4" fmla="*/ 1097428 h 2946082"/>
              <a:gd name="connsiteX5" fmla="*/ 4424081 w 4424081"/>
              <a:gd name="connsiteY5" fmla="*/ 0 h 294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4081" h="2946082">
                <a:moveTo>
                  <a:pt x="4424081" y="0"/>
                </a:moveTo>
                <a:lnTo>
                  <a:pt x="160734" y="0"/>
                </a:lnTo>
                <a:lnTo>
                  <a:pt x="0" y="2946082"/>
                </a:lnTo>
                <a:lnTo>
                  <a:pt x="3382087" y="2946082"/>
                </a:lnTo>
                <a:lnTo>
                  <a:pt x="4424081" y="1097428"/>
                </a:lnTo>
                <a:lnTo>
                  <a:pt x="4424081" y="0"/>
                </a:lnTo>
                <a:close/>
              </a:path>
            </a:pathLst>
          </a:custGeom>
          <a:solidFill>
            <a:schemeClr val="accent2">
              <a:lumMod val="20000"/>
              <a:lumOff val="80000"/>
            </a:schemeClr>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122" name="矩形 22">
            <a:extLst>
              <a:ext uri="{FF2B5EF4-FFF2-40B4-BE49-F238E27FC236}">
                <a16:creationId xmlns:a16="http://schemas.microsoft.com/office/drawing/2014/main" id="{4699BBDE-8908-4730-BAAC-D39955905F91}"/>
              </a:ext>
            </a:extLst>
          </p:cNvPr>
          <p:cNvSpPr>
            <a:spLocks noChangeArrowheads="1"/>
          </p:cNvSpPr>
          <p:nvPr/>
        </p:nvSpPr>
        <p:spPr bwMode="auto">
          <a:xfrm rot="19722115">
            <a:off x="8991600" y="1442403"/>
            <a:ext cx="1328738" cy="4059237"/>
          </a:xfrm>
          <a:prstGeom prst="rect">
            <a:avLst/>
          </a:prstGeom>
          <a:solidFill>
            <a:srgbClr val="7F3C75"/>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123" name="平行四边形 17">
            <a:extLst>
              <a:ext uri="{FF2B5EF4-FFF2-40B4-BE49-F238E27FC236}">
                <a16:creationId xmlns:a16="http://schemas.microsoft.com/office/drawing/2014/main" id="{BC89145C-E839-4BC7-BE19-CC4820F48E23}"/>
              </a:ext>
            </a:extLst>
          </p:cNvPr>
          <p:cNvSpPr>
            <a:spLocks noChangeArrowheads="1"/>
          </p:cNvSpPr>
          <p:nvPr/>
        </p:nvSpPr>
        <p:spPr bwMode="auto">
          <a:xfrm flipH="1">
            <a:off x="7512050" y="4264025"/>
            <a:ext cx="4835525" cy="2593975"/>
          </a:xfrm>
          <a:prstGeom prst="parallelogram">
            <a:avLst>
              <a:gd name="adj" fmla="val 75744"/>
            </a:avLst>
          </a:prstGeom>
          <a:solidFill>
            <a:schemeClr val="accent2">
              <a:lumMod val="40000"/>
              <a:lumOff val="60000"/>
            </a:schemeClr>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125" name="平行四边形 18">
            <a:extLst>
              <a:ext uri="{FF2B5EF4-FFF2-40B4-BE49-F238E27FC236}">
                <a16:creationId xmlns:a16="http://schemas.microsoft.com/office/drawing/2014/main" id="{F10E29A9-78F9-41E2-860E-DFFC51D48B1B}"/>
              </a:ext>
            </a:extLst>
          </p:cNvPr>
          <p:cNvSpPr>
            <a:spLocks noChangeArrowheads="1"/>
          </p:cNvSpPr>
          <p:nvPr/>
        </p:nvSpPr>
        <p:spPr bwMode="auto">
          <a:xfrm rot="19722115">
            <a:off x="9636125" y="472440"/>
            <a:ext cx="3462338" cy="2593975"/>
          </a:xfrm>
          <a:prstGeom prst="parallelogram">
            <a:avLst>
              <a:gd name="adj" fmla="val 56350"/>
            </a:avLst>
          </a:prstGeom>
          <a:solidFill>
            <a:srgbClr val="7F3C75"/>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126" name="平行四边形 19">
            <a:extLst>
              <a:ext uri="{FF2B5EF4-FFF2-40B4-BE49-F238E27FC236}">
                <a16:creationId xmlns:a16="http://schemas.microsoft.com/office/drawing/2014/main" id="{B08AF516-ED79-446D-AC42-7618C1CA77B1}"/>
              </a:ext>
            </a:extLst>
          </p:cNvPr>
          <p:cNvSpPr>
            <a:spLocks noChangeArrowheads="1"/>
          </p:cNvSpPr>
          <p:nvPr/>
        </p:nvSpPr>
        <p:spPr bwMode="auto">
          <a:xfrm rot="19722115">
            <a:off x="8991600" y="826453"/>
            <a:ext cx="2379663" cy="2592387"/>
          </a:xfrm>
          <a:prstGeom prst="parallelogram">
            <a:avLst>
              <a:gd name="adj" fmla="val 56361"/>
            </a:avLst>
          </a:prstGeom>
          <a:solidFill>
            <a:srgbClr val="D6DAD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127" name="任意多边形 21">
            <a:extLst>
              <a:ext uri="{FF2B5EF4-FFF2-40B4-BE49-F238E27FC236}">
                <a16:creationId xmlns:a16="http://schemas.microsoft.com/office/drawing/2014/main" id="{EB59E3A4-AB12-4962-9548-134D9C8E0967}"/>
              </a:ext>
            </a:extLst>
          </p:cNvPr>
          <p:cNvSpPr>
            <a:spLocks noChangeArrowheads="1"/>
          </p:cNvSpPr>
          <p:nvPr/>
        </p:nvSpPr>
        <p:spPr bwMode="auto">
          <a:xfrm flipH="1">
            <a:off x="7772400" y="0"/>
            <a:ext cx="4424363" cy="2946400"/>
          </a:xfrm>
          <a:custGeom>
            <a:avLst/>
            <a:gdLst>
              <a:gd name="T0" fmla="*/ 4424081 w 4424081"/>
              <a:gd name="T1" fmla="*/ 0 h 2946082"/>
              <a:gd name="T2" fmla="*/ 1660559 w 4424081"/>
              <a:gd name="T3" fmla="*/ 0 h 2946082"/>
              <a:gd name="T4" fmla="*/ 0 w 4424081"/>
              <a:gd name="T5" fmla="*/ 2946082 h 2946082"/>
              <a:gd name="T6" fmla="*/ 3382087 w 4424081"/>
              <a:gd name="T7" fmla="*/ 2946082 h 2946082"/>
              <a:gd name="T8" fmla="*/ 4424081 w 4424081"/>
              <a:gd name="T9" fmla="*/ 1097428 h 2946082"/>
              <a:gd name="T10" fmla="*/ 0 60000 65536"/>
              <a:gd name="T11" fmla="*/ 0 60000 65536"/>
              <a:gd name="T12" fmla="*/ 0 60000 65536"/>
              <a:gd name="T13" fmla="*/ 0 60000 65536"/>
              <a:gd name="T14" fmla="*/ 0 60000 65536"/>
              <a:gd name="T15" fmla="*/ 0 w 4424081"/>
              <a:gd name="T16" fmla="*/ 0 h 2946082"/>
              <a:gd name="T17" fmla="*/ 4424081 w 4424081"/>
              <a:gd name="T18" fmla="*/ 2946082 h 2946082"/>
            </a:gdLst>
            <a:ahLst/>
            <a:cxnLst>
              <a:cxn ang="T10">
                <a:pos x="T0" y="T1"/>
              </a:cxn>
              <a:cxn ang="T11">
                <a:pos x="T2" y="T3"/>
              </a:cxn>
              <a:cxn ang="T12">
                <a:pos x="T4" y="T5"/>
              </a:cxn>
              <a:cxn ang="T13">
                <a:pos x="T6" y="T7"/>
              </a:cxn>
              <a:cxn ang="T14">
                <a:pos x="T8" y="T9"/>
              </a:cxn>
            </a:cxnLst>
            <a:rect l="T15" t="T16" r="T17" b="T18"/>
            <a:pathLst>
              <a:path w="4424081" h="2946082">
                <a:moveTo>
                  <a:pt x="4424081" y="0"/>
                </a:moveTo>
                <a:lnTo>
                  <a:pt x="1660559" y="0"/>
                </a:lnTo>
                <a:lnTo>
                  <a:pt x="0" y="2946082"/>
                </a:lnTo>
                <a:lnTo>
                  <a:pt x="3382087" y="2946082"/>
                </a:lnTo>
                <a:lnTo>
                  <a:pt x="4424081" y="1097428"/>
                </a:lnTo>
                <a:close/>
              </a:path>
            </a:pathLst>
          </a:custGeom>
          <a:solidFill>
            <a:schemeClr val="accent2">
              <a:lumMod val="40000"/>
              <a:lumOff val="60000"/>
            </a:schemeClr>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128" name="文本框 23">
            <a:extLst>
              <a:ext uri="{FF2B5EF4-FFF2-40B4-BE49-F238E27FC236}">
                <a16:creationId xmlns:a16="http://schemas.microsoft.com/office/drawing/2014/main" id="{F67EDA36-BFA1-4F6B-B82F-EEA74F331B93}"/>
              </a:ext>
            </a:extLst>
          </p:cNvPr>
          <p:cNvSpPr>
            <a:spLocks noChangeArrowheads="1"/>
          </p:cNvSpPr>
          <p:nvPr/>
        </p:nvSpPr>
        <p:spPr bwMode="auto">
          <a:xfrm>
            <a:off x="9023350" y="574675"/>
            <a:ext cx="1538288"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1500" b="1" dirty="0">
                <a:solidFill>
                  <a:srgbClr val="7F3C75"/>
                </a:solidFill>
                <a:latin typeface="Impact" panose="020B0806030902050204" pitchFamily="34" charset="0"/>
                <a:sym typeface="Impact" panose="020B0806030902050204" pitchFamily="34" charset="0"/>
              </a:rPr>
              <a:t>01</a:t>
            </a:r>
            <a:endParaRPr lang="zh-CN" altLang="en-US" sz="11500" b="1" dirty="0">
              <a:solidFill>
                <a:srgbClr val="7F3C75"/>
              </a:solidFill>
              <a:latin typeface="Impact" panose="020B0806030902050204" pitchFamily="34" charset="0"/>
              <a:sym typeface="Impact" panose="020B0806030902050204" pitchFamily="34" charset="0"/>
            </a:endParaRPr>
          </a:p>
        </p:txBody>
      </p:sp>
      <p:sp>
        <p:nvSpPr>
          <p:cNvPr id="5129" name="文本框 24">
            <a:extLst>
              <a:ext uri="{FF2B5EF4-FFF2-40B4-BE49-F238E27FC236}">
                <a16:creationId xmlns:a16="http://schemas.microsoft.com/office/drawing/2014/main" id="{2F484F07-6E30-4C9D-BADD-8AD0E8A0C5D2}"/>
              </a:ext>
            </a:extLst>
          </p:cNvPr>
          <p:cNvSpPr>
            <a:spLocks noChangeArrowheads="1"/>
          </p:cNvSpPr>
          <p:nvPr/>
        </p:nvSpPr>
        <p:spPr bwMode="auto">
          <a:xfrm>
            <a:off x="377837" y="1193344"/>
            <a:ext cx="479169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EG" sz="4400" b="1" dirty="0">
                <a:solidFill>
                  <a:schemeClr val="accent1"/>
                </a:solidFill>
              </a:rPr>
              <a:t>التسويق يعيد ابتكار نفسه</a:t>
            </a:r>
            <a:endParaRPr lang="en-US" altLang="zh-CN" sz="3600" b="1" dirty="0">
              <a:solidFill>
                <a:schemeClr val="accent1"/>
              </a:solidFill>
              <a:latin typeface="方正姚体" panose="02010601030101010101" pitchFamily="2" charset="-122"/>
              <a:sym typeface="方正姚体" panose="02010601030101010101" pitchFamily="2" charset="-122"/>
            </a:endParaRPr>
          </a:p>
        </p:txBody>
      </p:sp>
      <p:sp>
        <p:nvSpPr>
          <p:cNvPr id="5130" name="文本框 25">
            <a:extLst>
              <a:ext uri="{FF2B5EF4-FFF2-40B4-BE49-F238E27FC236}">
                <a16:creationId xmlns:a16="http://schemas.microsoft.com/office/drawing/2014/main" id="{53C36A5D-59B6-4EC4-B514-94C8862F598D}"/>
              </a:ext>
            </a:extLst>
          </p:cNvPr>
          <p:cNvSpPr>
            <a:spLocks noChangeArrowheads="1"/>
          </p:cNvSpPr>
          <p:nvPr/>
        </p:nvSpPr>
        <p:spPr bwMode="auto">
          <a:xfrm>
            <a:off x="-1853" y="2665095"/>
            <a:ext cx="569568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ar-EG" sz="2800" dirty="0">
                <a:solidFill>
                  <a:srgbClr val="7F3C75"/>
                </a:solidFill>
              </a:rPr>
              <a:t>في ظل التقدم السريع في تقنيات الذكاء الاصطناعي، أصبح التسويق الإلكتروني أكثر دقة وفعالية من أي وقت مضى.</a:t>
            </a:r>
            <a:br>
              <a:rPr lang="ar-EG" sz="2800" dirty="0">
                <a:solidFill>
                  <a:srgbClr val="7F3C75"/>
                </a:solidFill>
              </a:rPr>
            </a:br>
            <a:r>
              <a:rPr lang="ar-EG" sz="2800" dirty="0">
                <a:solidFill>
                  <a:srgbClr val="7F3C75"/>
                </a:solidFill>
              </a:rPr>
              <a:t>من تحليل البيانات الضخمة إلى التفاعل الذكي مع العملاء، نعيش اليوم نقلة نوعية تُعيد تعريف العلاقة بين العلامات التجارية والجمهور.</a:t>
            </a:r>
            <a:br>
              <a:rPr lang="ar-EG" sz="2800" dirty="0">
                <a:solidFill>
                  <a:srgbClr val="7F3C75"/>
                </a:solidFill>
              </a:rPr>
            </a:br>
            <a:r>
              <a:rPr lang="ar-EG" sz="2800" dirty="0">
                <a:solidFill>
                  <a:srgbClr val="7F3C75"/>
                </a:solidFill>
              </a:rPr>
              <a:t>في هذا العرض، نأخذك في جولة لفهم كيف غيّر الذكاء الاصطناعي ملامح التسويق الحديث... وكيف يمكن استثماره لصناعة نجاح حقيقي.</a:t>
            </a:r>
            <a:endParaRPr lang="en-US" altLang="zh-CN" dirty="0">
              <a:solidFill>
                <a:srgbClr val="7F3C75"/>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15" name="平行四边形 17">
            <a:extLst>
              <a:ext uri="{FF2B5EF4-FFF2-40B4-BE49-F238E27FC236}">
                <a16:creationId xmlns:a16="http://schemas.microsoft.com/office/drawing/2014/main" id="{6B1804FC-04AF-46ED-A582-8035425071CC}"/>
              </a:ext>
            </a:extLst>
          </p:cNvPr>
          <p:cNvSpPr>
            <a:spLocks noChangeArrowheads="1"/>
          </p:cNvSpPr>
          <p:nvPr/>
        </p:nvSpPr>
        <p:spPr bwMode="auto">
          <a:xfrm flipH="1">
            <a:off x="334009" y="1962785"/>
            <a:ext cx="4835525" cy="125095"/>
          </a:xfrm>
          <a:prstGeom prst="parallelogram">
            <a:avLst>
              <a:gd name="adj" fmla="val 75744"/>
            </a:avLst>
          </a:prstGeom>
          <a:solidFill>
            <a:schemeClr val="accent2">
              <a:lumMod val="40000"/>
              <a:lumOff val="60000"/>
            </a:schemeClr>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7" name="Freeform 11">
            <a:extLst>
              <a:ext uri="{FF2B5EF4-FFF2-40B4-BE49-F238E27FC236}">
                <a16:creationId xmlns:a16="http://schemas.microsoft.com/office/drawing/2014/main" id="{87585E24-D45C-489C-98C0-8C31AB79CF6F}"/>
              </a:ext>
            </a:extLst>
          </p:cNvPr>
          <p:cNvSpPr/>
          <p:nvPr/>
        </p:nvSpPr>
        <p:spPr bwMode="auto">
          <a:xfrm rot="10800000">
            <a:off x="12467" y="-9519"/>
            <a:ext cx="1236197" cy="1003280"/>
          </a:xfrm>
          <a:custGeom>
            <a:avLst/>
            <a:gdLst>
              <a:gd name="T0" fmla="*/ 1338 w 1338"/>
              <a:gd name="T1" fmla="*/ 1597 h 1597"/>
              <a:gd name="T2" fmla="*/ 0 w 1338"/>
              <a:gd name="T3" fmla="*/ 0 h 1597"/>
              <a:gd name="T4" fmla="*/ 1338 w 1338"/>
              <a:gd name="T5" fmla="*/ 0 h 1597"/>
              <a:gd name="T6" fmla="*/ 1338 w 1338"/>
              <a:gd name="T7" fmla="*/ 1597 h 1597"/>
            </a:gdLst>
            <a:ahLst/>
            <a:cxnLst>
              <a:cxn ang="0">
                <a:pos x="T0" y="T1"/>
              </a:cxn>
              <a:cxn ang="0">
                <a:pos x="T2" y="T3"/>
              </a:cxn>
              <a:cxn ang="0">
                <a:pos x="T4" y="T5"/>
              </a:cxn>
              <a:cxn ang="0">
                <a:pos x="T6" y="T7"/>
              </a:cxn>
            </a:cxnLst>
            <a:rect l="0" t="0" r="r" b="b"/>
            <a:pathLst>
              <a:path w="1338" h="1596">
                <a:moveTo>
                  <a:pt x="1338" y="1597"/>
                </a:moveTo>
                <a:lnTo>
                  <a:pt x="0" y="0"/>
                </a:lnTo>
                <a:lnTo>
                  <a:pt x="1338" y="0"/>
                </a:lnTo>
                <a:lnTo>
                  <a:pt x="1338" y="1597"/>
                </a:lnTo>
                <a:close/>
              </a:path>
            </a:pathLst>
          </a:custGeom>
          <a:solidFill>
            <a:srgbClr val="F8CBA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135" b="1">
              <a:ln w="6350">
                <a:noFill/>
              </a:ln>
              <a:gradFill flip="none" rotWithShape="1">
                <a:gsLst>
                  <a:gs pos="73000">
                    <a:srgbClr val="00C373"/>
                  </a:gs>
                  <a:gs pos="88000">
                    <a:srgbClr val="08ECDB"/>
                  </a:gs>
                  <a:gs pos="29000">
                    <a:srgbClr val="00C373"/>
                  </a:gs>
                  <a:gs pos="72000">
                    <a:srgbClr val="08ECDB"/>
                  </a:gs>
                </a:gsLst>
                <a:lin ang="1200000" scaled="0"/>
              </a:gradFill>
              <a:effectLst>
                <a:innerShdw blurRad="63500" dist="50800" dir="16200000">
                  <a:prstClr val="black">
                    <a:alpha val="50000"/>
                  </a:prstClr>
                </a:innerShdw>
              </a:effectLst>
              <a:cs typeface="+mn-ea"/>
              <a:sym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DF45E80-F398-4589-8909-DCBCCD60A8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03" y="20046"/>
            <a:ext cx="6586004" cy="6837954"/>
          </a:xfrm>
          <a:prstGeom prst="foldedCorner">
            <a:avLst/>
          </a:prstGeom>
        </p:spPr>
      </p:pic>
      <p:sp>
        <p:nvSpPr>
          <p:cNvPr id="13" name="文本框 24">
            <a:extLst>
              <a:ext uri="{FF2B5EF4-FFF2-40B4-BE49-F238E27FC236}">
                <a16:creationId xmlns:a16="http://schemas.microsoft.com/office/drawing/2014/main" id="{2DC70D7F-3B43-4DC7-8B7B-CB98D654E6CC}"/>
              </a:ext>
            </a:extLst>
          </p:cNvPr>
          <p:cNvSpPr>
            <a:spLocks noChangeArrowheads="1"/>
          </p:cNvSpPr>
          <p:nvPr/>
        </p:nvSpPr>
        <p:spPr bwMode="auto">
          <a:xfrm>
            <a:off x="6891156" y="1193344"/>
            <a:ext cx="51139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EG" sz="4400" b="1" dirty="0">
                <a:solidFill>
                  <a:srgbClr val="00A1D8"/>
                </a:solidFill>
              </a:rPr>
              <a:t>ما هو التسويق الإلكتروني؟</a:t>
            </a:r>
            <a:endParaRPr lang="en-US" altLang="zh-CN" sz="3600" b="1" dirty="0">
              <a:solidFill>
                <a:srgbClr val="00A1D8"/>
              </a:solidFill>
              <a:latin typeface="方正姚体" panose="02010601030101010101" pitchFamily="2" charset="-122"/>
              <a:sym typeface="方正姚体" panose="02010601030101010101" pitchFamily="2" charset="-122"/>
            </a:endParaRPr>
          </a:p>
        </p:txBody>
      </p:sp>
      <p:sp>
        <p:nvSpPr>
          <p:cNvPr id="16" name="文本框 25">
            <a:extLst>
              <a:ext uri="{FF2B5EF4-FFF2-40B4-BE49-F238E27FC236}">
                <a16:creationId xmlns:a16="http://schemas.microsoft.com/office/drawing/2014/main" id="{2683A7E0-2F21-4380-A1A9-53957FE7F727}"/>
              </a:ext>
            </a:extLst>
          </p:cNvPr>
          <p:cNvSpPr>
            <a:spLocks noChangeArrowheads="1"/>
          </p:cNvSpPr>
          <p:nvPr/>
        </p:nvSpPr>
        <p:spPr bwMode="auto">
          <a:xfrm>
            <a:off x="6482213" y="2590145"/>
            <a:ext cx="5695684"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ar-EG" sz="2800" dirty="0">
                <a:solidFill>
                  <a:schemeClr val="bg2">
                    <a:lumMod val="50000"/>
                  </a:schemeClr>
                </a:solidFill>
              </a:rPr>
              <a:t>التسويق الإلكتروني هو استخدام الإنترنت والأدوات الرقمية للوصول إلى العملاء والترويج للمنتجات بفعالية.</a:t>
            </a:r>
            <a:br>
              <a:rPr lang="ar-EG" sz="2800" dirty="0">
                <a:solidFill>
                  <a:schemeClr val="bg2">
                    <a:lumMod val="50000"/>
                  </a:schemeClr>
                </a:solidFill>
              </a:rPr>
            </a:br>
            <a:r>
              <a:rPr lang="ar-EG" sz="2800" dirty="0">
                <a:solidFill>
                  <a:schemeClr val="bg2">
                    <a:lumMod val="50000"/>
                  </a:schemeClr>
                </a:solidFill>
              </a:rPr>
              <a:t>يشمل ذلك وسائل مثل </a:t>
            </a:r>
            <a:r>
              <a:rPr lang="ar-EG" sz="2800" dirty="0" err="1">
                <a:solidFill>
                  <a:schemeClr val="bg2">
                    <a:lumMod val="50000"/>
                  </a:schemeClr>
                </a:solidFill>
              </a:rPr>
              <a:t>السوشيال</a:t>
            </a:r>
            <a:r>
              <a:rPr lang="ar-EG" sz="2800" dirty="0">
                <a:solidFill>
                  <a:schemeClr val="bg2">
                    <a:lumMod val="50000"/>
                  </a:schemeClr>
                </a:solidFill>
              </a:rPr>
              <a:t> ميديا والبريد الإلكتروني ومحركات البحث.</a:t>
            </a:r>
            <a:br>
              <a:rPr lang="ar-EG" sz="2800" dirty="0">
                <a:solidFill>
                  <a:schemeClr val="bg2">
                    <a:lumMod val="50000"/>
                  </a:schemeClr>
                </a:solidFill>
              </a:rPr>
            </a:br>
            <a:r>
              <a:rPr lang="ar-EG" sz="2800" dirty="0">
                <a:solidFill>
                  <a:schemeClr val="bg2">
                    <a:lumMod val="50000"/>
                  </a:schemeClr>
                </a:solidFill>
              </a:rPr>
              <a:t>ومع دخول الذكاء الاصطناعي، أصبح بالإمكان تخصيص المحتوى وتحسين تجربة المستخدم واتخاذ قرارات أسرع وأكثر دقة.</a:t>
            </a:r>
            <a:endParaRPr lang="en-US" altLang="zh-CN" dirty="0">
              <a:solidFill>
                <a:schemeClr val="bg2">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18" name="平行四边形 17">
            <a:extLst>
              <a:ext uri="{FF2B5EF4-FFF2-40B4-BE49-F238E27FC236}">
                <a16:creationId xmlns:a16="http://schemas.microsoft.com/office/drawing/2014/main" id="{6C0F1426-86EE-4C46-95B5-9E690CC3C454}"/>
              </a:ext>
            </a:extLst>
          </p:cNvPr>
          <p:cNvSpPr>
            <a:spLocks noChangeArrowheads="1"/>
          </p:cNvSpPr>
          <p:nvPr/>
        </p:nvSpPr>
        <p:spPr bwMode="auto">
          <a:xfrm flipH="1">
            <a:off x="7169531" y="1962785"/>
            <a:ext cx="4835525" cy="125095"/>
          </a:xfrm>
          <a:prstGeom prst="parallelogram">
            <a:avLst>
              <a:gd name="adj" fmla="val 75744"/>
            </a:avLst>
          </a:prstGeom>
          <a:solidFill>
            <a:srgbClr val="00A1D8"/>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4" name="任意多边形 21">
            <a:extLst>
              <a:ext uri="{FF2B5EF4-FFF2-40B4-BE49-F238E27FC236}">
                <a16:creationId xmlns:a16="http://schemas.microsoft.com/office/drawing/2014/main" id="{039CAA2A-8637-44F7-B51B-E8623224AB85}"/>
              </a:ext>
            </a:extLst>
          </p:cNvPr>
          <p:cNvSpPr>
            <a:spLocks noChangeArrowheads="1"/>
          </p:cNvSpPr>
          <p:nvPr/>
        </p:nvSpPr>
        <p:spPr bwMode="auto">
          <a:xfrm flipH="1">
            <a:off x="0" y="1"/>
            <a:ext cx="2353456" cy="1193344"/>
          </a:xfrm>
          <a:custGeom>
            <a:avLst/>
            <a:gdLst>
              <a:gd name="T0" fmla="*/ 4424081 w 4424081"/>
              <a:gd name="T1" fmla="*/ 0 h 2946082"/>
              <a:gd name="T2" fmla="*/ 1660559 w 4424081"/>
              <a:gd name="T3" fmla="*/ 0 h 2946082"/>
              <a:gd name="T4" fmla="*/ 0 w 4424081"/>
              <a:gd name="T5" fmla="*/ 2946082 h 2946082"/>
              <a:gd name="T6" fmla="*/ 3382087 w 4424081"/>
              <a:gd name="T7" fmla="*/ 2946082 h 2946082"/>
              <a:gd name="T8" fmla="*/ 4424081 w 4424081"/>
              <a:gd name="T9" fmla="*/ 1097428 h 2946082"/>
              <a:gd name="T10" fmla="*/ 0 60000 65536"/>
              <a:gd name="T11" fmla="*/ 0 60000 65536"/>
              <a:gd name="T12" fmla="*/ 0 60000 65536"/>
              <a:gd name="T13" fmla="*/ 0 60000 65536"/>
              <a:gd name="T14" fmla="*/ 0 60000 65536"/>
              <a:gd name="T15" fmla="*/ 0 w 4424081"/>
              <a:gd name="T16" fmla="*/ 0 h 2946082"/>
              <a:gd name="T17" fmla="*/ 4424081 w 4424081"/>
              <a:gd name="T18" fmla="*/ 2946082 h 2946082"/>
            </a:gdLst>
            <a:ahLst/>
            <a:cxnLst>
              <a:cxn ang="T10">
                <a:pos x="T0" y="T1"/>
              </a:cxn>
              <a:cxn ang="T11">
                <a:pos x="T2" y="T3"/>
              </a:cxn>
              <a:cxn ang="T12">
                <a:pos x="T4" y="T5"/>
              </a:cxn>
              <a:cxn ang="T13">
                <a:pos x="T6" y="T7"/>
              </a:cxn>
              <a:cxn ang="T14">
                <a:pos x="T8" y="T9"/>
              </a:cxn>
            </a:cxnLst>
            <a:rect l="T15" t="T16" r="T17" b="T18"/>
            <a:pathLst>
              <a:path w="4424081" h="2946082">
                <a:moveTo>
                  <a:pt x="4424081" y="0"/>
                </a:moveTo>
                <a:lnTo>
                  <a:pt x="1660559" y="0"/>
                </a:lnTo>
                <a:lnTo>
                  <a:pt x="0" y="2946082"/>
                </a:lnTo>
                <a:lnTo>
                  <a:pt x="3382087" y="2946082"/>
                </a:lnTo>
                <a:lnTo>
                  <a:pt x="4424081" y="1097428"/>
                </a:lnTo>
                <a:close/>
              </a:path>
            </a:pathLst>
          </a:custGeom>
          <a:solidFill>
            <a:srgbClr val="00A1D8"/>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5" name="文本框 23">
            <a:extLst>
              <a:ext uri="{FF2B5EF4-FFF2-40B4-BE49-F238E27FC236}">
                <a16:creationId xmlns:a16="http://schemas.microsoft.com/office/drawing/2014/main" id="{D089C409-842B-4DBE-95D2-1B4139AAF4E7}"/>
              </a:ext>
            </a:extLst>
          </p:cNvPr>
          <p:cNvSpPr>
            <a:spLocks noChangeArrowheads="1"/>
          </p:cNvSpPr>
          <p:nvPr/>
        </p:nvSpPr>
        <p:spPr bwMode="auto">
          <a:xfrm>
            <a:off x="306912" y="-47419"/>
            <a:ext cx="1358065"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8800" b="1" dirty="0">
                <a:solidFill>
                  <a:schemeClr val="bg1">
                    <a:lumMod val="85000"/>
                  </a:schemeClr>
                </a:solidFill>
                <a:latin typeface="Impact" panose="020B0806030902050204" pitchFamily="34" charset="0"/>
                <a:sym typeface="Impact" panose="020B0806030902050204" pitchFamily="34" charset="0"/>
              </a:rPr>
              <a:t>02</a:t>
            </a:r>
            <a:endParaRPr lang="zh-CN" altLang="en-US" sz="8800" b="1" dirty="0">
              <a:solidFill>
                <a:schemeClr val="bg1">
                  <a:lumMod val="85000"/>
                </a:schemeClr>
              </a:solidFill>
              <a:latin typeface="Impact" panose="020B0806030902050204" pitchFamily="34" charset="0"/>
              <a:sym typeface="Impact" panose="020B0806030902050204" pitchFamily="34" charset="0"/>
            </a:endParaRPr>
          </a:p>
        </p:txBody>
      </p:sp>
    </p:spTree>
    <p:extLst>
      <p:ext uri="{BB962C8B-B14F-4D97-AF65-F5344CB8AC3E}">
        <p14:creationId xmlns:p14="http://schemas.microsoft.com/office/powerpoint/2010/main" val="3365814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DF45E80-F398-4589-8909-DCBCCD60A8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03" y="1"/>
            <a:ext cx="6586004" cy="4471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文本框 24">
            <a:extLst>
              <a:ext uri="{FF2B5EF4-FFF2-40B4-BE49-F238E27FC236}">
                <a16:creationId xmlns:a16="http://schemas.microsoft.com/office/drawing/2014/main" id="{2DC70D7F-3B43-4DC7-8B7B-CB98D654E6CC}"/>
              </a:ext>
            </a:extLst>
          </p:cNvPr>
          <p:cNvSpPr>
            <a:spLocks noChangeArrowheads="1"/>
          </p:cNvSpPr>
          <p:nvPr/>
        </p:nvSpPr>
        <p:spPr bwMode="auto">
          <a:xfrm>
            <a:off x="298909" y="4596731"/>
            <a:ext cx="60163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EG" sz="3600" b="1" dirty="0">
                <a:solidFill>
                  <a:srgbClr val="7F3C75"/>
                </a:solidFill>
              </a:rPr>
              <a:t>الذكاء الاصطناعي يدخل ساحة التسويق</a:t>
            </a:r>
            <a:endParaRPr lang="ar-EG" sz="3600" dirty="0">
              <a:solidFill>
                <a:srgbClr val="7F3C75"/>
              </a:solidFill>
            </a:endParaRPr>
          </a:p>
        </p:txBody>
      </p:sp>
      <p:sp>
        <p:nvSpPr>
          <p:cNvPr id="16" name="文本框 25">
            <a:extLst>
              <a:ext uri="{FF2B5EF4-FFF2-40B4-BE49-F238E27FC236}">
                <a16:creationId xmlns:a16="http://schemas.microsoft.com/office/drawing/2014/main" id="{2683A7E0-2F21-4380-A1A9-53957FE7F727}"/>
              </a:ext>
            </a:extLst>
          </p:cNvPr>
          <p:cNvSpPr>
            <a:spLocks noChangeArrowheads="1"/>
          </p:cNvSpPr>
          <p:nvPr/>
        </p:nvSpPr>
        <p:spPr bwMode="auto">
          <a:xfrm>
            <a:off x="6482213" y="299425"/>
            <a:ext cx="5695684" cy="6555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ar-EG" sz="2800" dirty="0">
                <a:solidFill>
                  <a:schemeClr val="accent1">
                    <a:lumMod val="75000"/>
                  </a:schemeClr>
                </a:solidFill>
              </a:rPr>
              <a:t>غيّر الذكاء الاصطناعي قواعد اللعبة في عالم التسويق الإلكتروني، حيث انتقلنا من استخدام أدوات تقليدية تعتمد على التقدير العام إلى استراتيجيات ذكية مبنية على التحليل العميق والتنبؤ الدقيق.</a:t>
            </a:r>
            <a:br>
              <a:rPr lang="ar-EG" sz="2800" dirty="0">
                <a:solidFill>
                  <a:schemeClr val="accent1">
                    <a:lumMod val="75000"/>
                  </a:schemeClr>
                </a:solidFill>
              </a:rPr>
            </a:br>
            <a:r>
              <a:rPr lang="ar-EG" sz="2800" dirty="0">
                <a:solidFill>
                  <a:schemeClr val="accent1">
                    <a:lumMod val="75000"/>
                  </a:schemeClr>
                </a:solidFill>
              </a:rPr>
              <a:t>من خلال تقنيات مثل تعلّم الآلة وتحليل البيانات الضخمة، أصبح بالإمكان تتبّع سلوك العملاء وفهم احتياجاتهم وتوقع رغباتهم المستقبلية، مما يسمح للشركات بتقديم محتوى مخصص وتجارب تسويقية فريدة لكل عميل.</a:t>
            </a:r>
          </a:p>
          <a:p>
            <a:r>
              <a:rPr lang="ar-EG" sz="2800" dirty="0">
                <a:solidFill>
                  <a:schemeClr val="accent1">
                    <a:lumMod val="75000"/>
                  </a:schemeClr>
                </a:solidFill>
              </a:rPr>
              <a:t>لم يعد الإعلان مجرد عرض لمنتج، بل أصبح حوارًا تفاعليًا يعتمد على البيانات ويتطور بشكل لحظي. وهذا ما أدى إلى تحسين معدلات التحويل، ورفع مستوى رضا العملاء، وزيادة العائد على الاستثمار بشكل ملحوظ.</a:t>
            </a:r>
          </a:p>
        </p:txBody>
      </p:sp>
      <p:sp>
        <p:nvSpPr>
          <p:cNvPr id="18" name="平行四边形 17">
            <a:extLst>
              <a:ext uri="{FF2B5EF4-FFF2-40B4-BE49-F238E27FC236}">
                <a16:creationId xmlns:a16="http://schemas.microsoft.com/office/drawing/2014/main" id="{6C0F1426-86EE-4C46-95B5-9E690CC3C454}"/>
              </a:ext>
            </a:extLst>
          </p:cNvPr>
          <p:cNvSpPr>
            <a:spLocks noChangeArrowheads="1"/>
          </p:cNvSpPr>
          <p:nvPr/>
        </p:nvSpPr>
        <p:spPr bwMode="auto">
          <a:xfrm flipH="1">
            <a:off x="655123" y="5283581"/>
            <a:ext cx="5345386" cy="82899"/>
          </a:xfrm>
          <a:prstGeom prst="parallelogram">
            <a:avLst>
              <a:gd name="adj" fmla="val 75744"/>
            </a:avLst>
          </a:prstGeom>
          <a:solidFill>
            <a:srgbClr val="7F3C75"/>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4" name="任意多边形 21">
            <a:extLst>
              <a:ext uri="{FF2B5EF4-FFF2-40B4-BE49-F238E27FC236}">
                <a16:creationId xmlns:a16="http://schemas.microsoft.com/office/drawing/2014/main" id="{039CAA2A-8637-44F7-B51B-E8623224AB85}"/>
              </a:ext>
            </a:extLst>
          </p:cNvPr>
          <p:cNvSpPr>
            <a:spLocks noChangeArrowheads="1"/>
          </p:cNvSpPr>
          <p:nvPr/>
        </p:nvSpPr>
        <p:spPr bwMode="auto">
          <a:xfrm flipH="1">
            <a:off x="0" y="1"/>
            <a:ext cx="2353456" cy="1193344"/>
          </a:xfrm>
          <a:custGeom>
            <a:avLst/>
            <a:gdLst>
              <a:gd name="T0" fmla="*/ 4424081 w 4424081"/>
              <a:gd name="T1" fmla="*/ 0 h 2946082"/>
              <a:gd name="T2" fmla="*/ 1660559 w 4424081"/>
              <a:gd name="T3" fmla="*/ 0 h 2946082"/>
              <a:gd name="T4" fmla="*/ 0 w 4424081"/>
              <a:gd name="T5" fmla="*/ 2946082 h 2946082"/>
              <a:gd name="T6" fmla="*/ 3382087 w 4424081"/>
              <a:gd name="T7" fmla="*/ 2946082 h 2946082"/>
              <a:gd name="T8" fmla="*/ 4424081 w 4424081"/>
              <a:gd name="T9" fmla="*/ 1097428 h 2946082"/>
              <a:gd name="T10" fmla="*/ 0 60000 65536"/>
              <a:gd name="T11" fmla="*/ 0 60000 65536"/>
              <a:gd name="T12" fmla="*/ 0 60000 65536"/>
              <a:gd name="T13" fmla="*/ 0 60000 65536"/>
              <a:gd name="T14" fmla="*/ 0 60000 65536"/>
              <a:gd name="T15" fmla="*/ 0 w 4424081"/>
              <a:gd name="T16" fmla="*/ 0 h 2946082"/>
              <a:gd name="T17" fmla="*/ 4424081 w 4424081"/>
              <a:gd name="T18" fmla="*/ 2946082 h 2946082"/>
            </a:gdLst>
            <a:ahLst/>
            <a:cxnLst>
              <a:cxn ang="T10">
                <a:pos x="T0" y="T1"/>
              </a:cxn>
              <a:cxn ang="T11">
                <a:pos x="T2" y="T3"/>
              </a:cxn>
              <a:cxn ang="T12">
                <a:pos x="T4" y="T5"/>
              </a:cxn>
              <a:cxn ang="T13">
                <a:pos x="T6" y="T7"/>
              </a:cxn>
              <a:cxn ang="T14">
                <a:pos x="T8" y="T9"/>
              </a:cxn>
            </a:cxnLst>
            <a:rect l="T15" t="T16" r="T17" b="T18"/>
            <a:pathLst>
              <a:path w="4424081" h="2946082">
                <a:moveTo>
                  <a:pt x="4424081" y="0"/>
                </a:moveTo>
                <a:lnTo>
                  <a:pt x="1660559" y="0"/>
                </a:lnTo>
                <a:lnTo>
                  <a:pt x="0" y="2946082"/>
                </a:lnTo>
                <a:lnTo>
                  <a:pt x="3382087" y="2946082"/>
                </a:lnTo>
                <a:lnTo>
                  <a:pt x="4424081" y="1097428"/>
                </a:lnTo>
                <a:close/>
              </a:path>
            </a:pathLst>
          </a:custGeom>
          <a:solidFill>
            <a:srgbClr val="4290BA"/>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5" name="文本框 23">
            <a:extLst>
              <a:ext uri="{FF2B5EF4-FFF2-40B4-BE49-F238E27FC236}">
                <a16:creationId xmlns:a16="http://schemas.microsoft.com/office/drawing/2014/main" id="{D089C409-842B-4DBE-95D2-1B4139AAF4E7}"/>
              </a:ext>
            </a:extLst>
          </p:cNvPr>
          <p:cNvSpPr>
            <a:spLocks noChangeArrowheads="1"/>
          </p:cNvSpPr>
          <p:nvPr/>
        </p:nvSpPr>
        <p:spPr bwMode="auto">
          <a:xfrm>
            <a:off x="274853" y="-47419"/>
            <a:ext cx="1390124"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8800" b="1" dirty="0">
                <a:solidFill>
                  <a:schemeClr val="bg1">
                    <a:lumMod val="85000"/>
                  </a:schemeClr>
                </a:solidFill>
                <a:latin typeface="Impact" panose="020B0806030902050204" pitchFamily="34" charset="0"/>
                <a:sym typeface="Impact" panose="020B0806030902050204" pitchFamily="34" charset="0"/>
              </a:rPr>
              <a:t>03</a:t>
            </a:r>
            <a:endParaRPr lang="zh-CN" altLang="en-US" sz="8800" b="1" dirty="0">
              <a:solidFill>
                <a:schemeClr val="bg1">
                  <a:lumMod val="85000"/>
                </a:schemeClr>
              </a:solidFill>
              <a:latin typeface="Impact" panose="020B0806030902050204" pitchFamily="34" charset="0"/>
              <a:sym typeface="Impact" panose="020B0806030902050204" pitchFamily="34" charset="0"/>
            </a:endParaRPr>
          </a:p>
        </p:txBody>
      </p:sp>
    </p:spTree>
    <p:extLst>
      <p:ext uri="{BB962C8B-B14F-4D97-AF65-F5344CB8AC3E}">
        <p14:creationId xmlns:p14="http://schemas.microsoft.com/office/powerpoint/2010/main" val="1238007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C415CECE-1ACA-45FF-A0B3-847F6B9F8D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335312"/>
            <a:ext cx="5831174" cy="3596572"/>
          </a:xfrm>
          <a:prstGeom prst="flowChartPunchedTape">
            <a:avLst/>
          </a:prstGeom>
        </p:spPr>
      </p:pic>
      <p:sp>
        <p:nvSpPr>
          <p:cNvPr id="13" name="文本框 24">
            <a:extLst>
              <a:ext uri="{FF2B5EF4-FFF2-40B4-BE49-F238E27FC236}">
                <a16:creationId xmlns:a16="http://schemas.microsoft.com/office/drawing/2014/main" id="{2DC70D7F-3B43-4DC7-8B7B-CB98D654E6CC}"/>
              </a:ext>
            </a:extLst>
          </p:cNvPr>
          <p:cNvSpPr>
            <a:spLocks noChangeArrowheads="1"/>
          </p:cNvSpPr>
          <p:nvPr/>
        </p:nvSpPr>
        <p:spPr bwMode="auto">
          <a:xfrm>
            <a:off x="6000509" y="858729"/>
            <a:ext cx="60404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EG" sz="3600" b="1" dirty="0">
                <a:solidFill>
                  <a:srgbClr val="7F3C75"/>
                </a:solidFill>
              </a:rPr>
              <a:t>تطبيقات الذكاء الاصطناعي في التسويق</a:t>
            </a:r>
            <a:endParaRPr lang="ar-EG" sz="3600" dirty="0">
              <a:solidFill>
                <a:srgbClr val="7F3C75"/>
              </a:solidFill>
            </a:endParaRPr>
          </a:p>
        </p:txBody>
      </p:sp>
      <p:sp>
        <p:nvSpPr>
          <p:cNvPr id="16" name="文本框 25">
            <a:extLst>
              <a:ext uri="{FF2B5EF4-FFF2-40B4-BE49-F238E27FC236}">
                <a16:creationId xmlns:a16="http://schemas.microsoft.com/office/drawing/2014/main" id="{2683A7E0-2F21-4380-A1A9-53957FE7F727}"/>
              </a:ext>
            </a:extLst>
          </p:cNvPr>
          <p:cNvSpPr>
            <a:spLocks noChangeArrowheads="1"/>
          </p:cNvSpPr>
          <p:nvPr/>
        </p:nvSpPr>
        <p:spPr bwMode="auto">
          <a:xfrm>
            <a:off x="853552" y="2090172"/>
            <a:ext cx="1133844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ar-EG" sz="2800" b="1" dirty="0">
                <a:solidFill>
                  <a:srgbClr val="7F3C75"/>
                </a:solidFill>
              </a:rPr>
              <a:t>يُستخدم الذكاء الاصطناعي اليوم بشكل واسع في التسويق الإلكتروني، ومن أبرز تطبيقاته:</a:t>
            </a:r>
          </a:p>
          <a:p>
            <a:r>
              <a:rPr lang="ar-EG" sz="2800" b="1" dirty="0">
                <a:solidFill>
                  <a:srgbClr val="4290BA"/>
                </a:solidFill>
              </a:rPr>
              <a:t>التحليل التنبؤي:</a:t>
            </a:r>
            <a:r>
              <a:rPr lang="ar-EG" sz="2800" dirty="0">
                <a:solidFill>
                  <a:srgbClr val="4290BA"/>
                </a:solidFill>
              </a:rPr>
              <a:t> </a:t>
            </a:r>
            <a:r>
              <a:rPr lang="ar-EG" sz="2800" dirty="0">
                <a:solidFill>
                  <a:schemeClr val="bg2">
                    <a:lumMod val="50000"/>
                  </a:schemeClr>
                </a:solidFill>
              </a:rPr>
              <a:t>توقع سلوك العملاء لتحسين الخطط التسويقية.</a:t>
            </a:r>
          </a:p>
          <a:p>
            <a:r>
              <a:rPr lang="ar-EG" sz="2800" b="1" dirty="0">
                <a:solidFill>
                  <a:srgbClr val="4290BA"/>
                </a:solidFill>
              </a:rPr>
              <a:t>روبوتات الدردشة:</a:t>
            </a:r>
            <a:r>
              <a:rPr lang="ar-EG" sz="2800" dirty="0">
                <a:solidFill>
                  <a:srgbClr val="4290BA"/>
                </a:solidFill>
              </a:rPr>
              <a:t> </a:t>
            </a:r>
            <a:r>
              <a:rPr lang="ar-EG" sz="2800" dirty="0">
                <a:solidFill>
                  <a:schemeClr val="bg2">
                    <a:lumMod val="50000"/>
                  </a:schemeClr>
                </a:solidFill>
              </a:rPr>
              <a:t>توفير خدمة عملاء فورية على مدار الساعة.</a:t>
            </a:r>
          </a:p>
          <a:p>
            <a:r>
              <a:rPr lang="ar-EG" sz="2800" b="1" dirty="0">
                <a:solidFill>
                  <a:srgbClr val="4290BA"/>
                </a:solidFill>
              </a:rPr>
              <a:t>تخصيص المحتوى:</a:t>
            </a:r>
            <a:r>
              <a:rPr lang="ar-EG" sz="2800" dirty="0">
                <a:solidFill>
                  <a:srgbClr val="4290BA"/>
                </a:solidFill>
              </a:rPr>
              <a:t> </a:t>
            </a:r>
            <a:r>
              <a:rPr lang="ar-EG" sz="2800" dirty="0">
                <a:solidFill>
                  <a:schemeClr val="bg2">
                    <a:lumMod val="50000"/>
                  </a:schemeClr>
                </a:solidFill>
              </a:rPr>
              <a:t>عرض منتجات تناسب كل مستخدم.</a:t>
            </a:r>
          </a:p>
          <a:p>
            <a:r>
              <a:rPr lang="ar-EG" sz="2800" b="1" dirty="0">
                <a:solidFill>
                  <a:srgbClr val="4290BA"/>
                </a:solidFill>
              </a:rPr>
              <a:t>إعلانات ذكية:</a:t>
            </a:r>
            <a:r>
              <a:rPr lang="ar-EG" sz="2800" dirty="0">
                <a:solidFill>
                  <a:srgbClr val="4290BA"/>
                </a:solidFill>
              </a:rPr>
              <a:t> </a:t>
            </a:r>
            <a:r>
              <a:rPr lang="ar-EG" sz="2800" dirty="0">
                <a:solidFill>
                  <a:schemeClr val="bg2">
                    <a:lumMod val="50000"/>
                  </a:schemeClr>
                </a:solidFill>
              </a:rPr>
              <a:t>استهداف دقيق للعملاء المحتملين.</a:t>
            </a:r>
          </a:p>
          <a:p>
            <a:r>
              <a:rPr lang="ar-EG" sz="2800" b="1" dirty="0">
                <a:solidFill>
                  <a:srgbClr val="4290BA"/>
                </a:solidFill>
              </a:rPr>
              <a:t>تحليل المشاعر:</a:t>
            </a:r>
            <a:r>
              <a:rPr lang="ar-EG" sz="2800" dirty="0">
                <a:solidFill>
                  <a:srgbClr val="4290BA"/>
                </a:solidFill>
              </a:rPr>
              <a:t> </a:t>
            </a:r>
            <a:r>
              <a:rPr lang="ar-EG" sz="2800" dirty="0">
                <a:solidFill>
                  <a:schemeClr val="bg2">
                    <a:lumMod val="50000"/>
                  </a:schemeClr>
                </a:solidFill>
              </a:rPr>
              <a:t>فهم آراء العملاء عبر </a:t>
            </a:r>
            <a:r>
              <a:rPr lang="ar-EG" sz="2800" dirty="0" err="1">
                <a:solidFill>
                  <a:schemeClr val="bg2">
                    <a:lumMod val="50000"/>
                  </a:schemeClr>
                </a:solidFill>
              </a:rPr>
              <a:t>السوشيال</a:t>
            </a:r>
            <a:r>
              <a:rPr lang="ar-EG" sz="2800" dirty="0">
                <a:solidFill>
                  <a:schemeClr val="bg2">
                    <a:lumMod val="50000"/>
                  </a:schemeClr>
                </a:solidFill>
              </a:rPr>
              <a:t> ميديا.</a:t>
            </a:r>
          </a:p>
        </p:txBody>
      </p:sp>
      <p:sp>
        <p:nvSpPr>
          <p:cNvPr id="18" name="平行四边形 17">
            <a:extLst>
              <a:ext uri="{FF2B5EF4-FFF2-40B4-BE49-F238E27FC236}">
                <a16:creationId xmlns:a16="http://schemas.microsoft.com/office/drawing/2014/main" id="{6C0F1426-86EE-4C46-95B5-9E690CC3C454}"/>
              </a:ext>
            </a:extLst>
          </p:cNvPr>
          <p:cNvSpPr>
            <a:spLocks noChangeArrowheads="1"/>
          </p:cNvSpPr>
          <p:nvPr/>
        </p:nvSpPr>
        <p:spPr bwMode="auto">
          <a:xfrm flipH="1">
            <a:off x="6522776" y="1693293"/>
            <a:ext cx="5345386" cy="82899"/>
          </a:xfrm>
          <a:prstGeom prst="parallelogram">
            <a:avLst>
              <a:gd name="adj" fmla="val 75744"/>
            </a:avLst>
          </a:prstGeom>
          <a:solidFill>
            <a:srgbClr val="7F3C75"/>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4" name="任意多边形 21">
            <a:extLst>
              <a:ext uri="{FF2B5EF4-FFF2-40B4-BE49-F238E27FC236}">
                <a16:creationId xmlns:a16="http://schemas.microsoft.com/office/drawing/2014/main" id="{039CAA2A-8637-44F7-B51B-E8623224AB85}"/>
              </a:ext>
            </a:extLst>
          </p:cNvPr>
          <p:cNvSpPr>
            <a:spLocks noChangeArrowheads="1"/>
          </p:cNvSpPr>
          <p:nvPr/>
        </p:nvSpPr>
        <p:spPr bwMode="auto">
          <a:xfrm flipH="1">
            <a:off x="0" y="1"/>
            <a:ext cx="2128603" cy="1094281"/>
          </a:xfrm>
          <a:custGeom>
            <a:avLst/>
            <a:gdLst>
              <a:gd name="T0" fmla="*/ 4424081 w 4424081"/>
              <a:gd name="T1" fmla="*/ 0 h 2946082"/>
              <a:gd name="T2" fmla="*/ 1660559 w 4424081"/>
              <a:gd name="T3" fmla="*/ 0 h 2946082"/>
              <a:gd name="T4" fmla="*/ 0 w 4424081"/>
              <a:gd name="T5" fmla="*/ 2946082 h 2946082"/>
              <a:gd name="T6" fmla="*/ 3382087 w 4424081"/>
              <a:gd name="T7" fmla="*/ 2946082 h 2946082"/>
              <a:gd name="T8" fmla="*/ 4424081 w 4424081"/>
              <a:gd name="T9" fmla="*/ 1097428 h 2946082"/>
              <a:gd name="T10" fmla="*/ 0 60000 65536"/>
              <a:gd name="T11" fmla="*/ 0 60000 65536"/>
              <a:gd name="T12" fmla="*/ 0 60000 65536"/>
              <a:gd name="T13" fmla="*/ 0 60000 65536"/>
              <a:gd name="T14" fmla="*/ 0 60000 65536"/>
              <a:gd name="T15" fmla="*/ 0 w 4424081"/>
              <a:gd name="T16" fmla="*/ 0 h 2946082"/>
              <a:gd name="T17" fmla="*/ 4424081 w 4424081"/>
              <a:gd name="T18" fmla="*/ 2946082 h 2946082"/>
            </a:gdLst>
            <a:ahLst/>
            <a:cxnLst>
              <a:cxn ang="T10">
                <a:pos x="T0" y="T1"/>
              </a:cxn>
              <a:cxn ang="T11">
                <a:pos x="T2" y="T3"/>
              </a:cxn>
              <a:cxn ang="T12">
                <a:pos x="T4" y="T5"/>
              </a:cxn>
              <a:cxn ang="T13">
                <a:pos x="T6" y="T7"/>
              </a:cxn>
              <a:cxn ang="T14">
                <a:pos x="T8" y="T9"/>
              </a:cxn>
            </a:cxnLst>
            <a:rect l="T15" t="T16" r="T17" b="T18"/>
            <a:pathLst>
              <a:path w="4424081" h="2946082">
                <a:moveTo>
                  <a:pt x="4424081" y="0"/>
                </a:moveTo>
                <a:lnTo>
                  <a:pt x="1660559" y="0"/>
                </a:lnTo>
                <a:lnTo>
                  <a:pt x="0" y="2946082"/>
                </a:lnTo>
                <a:lnTo>
                  <a:pt x="3382087" y="2946082"/>
                </a:lnTo>
                <a:lnTo>
                  <a:pt x="4424081" y="1097428"/>
                </a:lnTo>
                <a:close/>
              </a:path>
            </a:pathLst>
          </a:custGeom>
          <a:solidFill>
            <a:srgbClr val="F8CBAD"/>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5" name="文本框 23">
            <a:extLst>
              <a:ext uri="{FF2B5EF4-FFF2-40B4-BE49-F238E27FC236}">
                <a16:creationId xmlns:a16="http://schemas.microsoft.com/office/drawing/2014/main" id="{D089C409-842B-4DBE-95D2-1B4139AAF4E7}"/>
              </a:ext>
            </a:extLst>
          </p:cNvPr>
          <p:cNvSpPr>
            <a:spLocks noChangeArrowheads="1"/>
          </p:cNvSpPr>
          <p:nvPr/>
        </p:nvSpPr>
        <p:spPr bwMode="auto">
          <a:xfrm>
            <a:off x="297601" y="-47419"/>
            <a:ext cx="124745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8000" b="1" dirty="0">
                <a:solidFill>
                  <a:srgbClr val="7F3C75"/>
                </a:solidFill>
                <a:latin typeface="Impact" panose="020B0806030902050204" pitchFamily="34" charset="0"/>
                <a:sym typeface="Impact" panose="020B0806030902050204" pitchFamily="34" charset="0"/>
              </a:rPr>
              <a:t>04</a:t>
            </a:r>
            <a:endParaRPr lang="zh-CN" altLang="en-US" sz="8000" b="1" dirty="0">
              <a:solidFill>
                <a:srgbClr val="7F3C75"/>
              </a:solidFill>
              <a:latin typeface="Impact" panose="020B0806030902050204" pitchFamily="34" charset="0"/>
              <a:sym typeface="Impact" panose="020B0806030902050204" pitchFamily="34" charset="0"/>
            </a:endParaRPr>
          </a:p>
        </p:txBody>
      </p:sp>
    </p:spTree>
    <p:extLst>
      <p:ext uri="{BB962C8B-B14F-4D97-AF65-F5344CB8AC3E}">
        <p14:creationId xmlns:p14="http://schemas.microsoft.com/office/powerpoint/2010/main" val="2935104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文本框 24">
            <a:extLst>
              <a:ext uri="{FF2B5EF4-FFF2-40B4-BE49-F238E27FC236}">
                <a16:creationId xmlns:a16="http://schemas.microsoft.com/office/drawing/2014/main" id="{A62DADBE-B528-4743-B217-BB46155FBBA1}"/>
              </a:ext>
            </a:extLst>
          </p:cNvPr>
          <p:cNvSpPr>
            <a:spLocks noChangeArrowheads="1"/>
          </p:cNvSpPr>
          <p:nvPr/>
        </p:nvSpPr>
        <p:spPr bwMode="auto">
          <a:xfrm>
            <a:off x="3869316" y="152635"/>
            <a:ext cx="45560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EG" sz="2400" dirty="0">
                <a:solidFill>
                  <a:srgbClr val="7F3C75"/>
                </a:solidFill>
              </a:rPr>
              <a:t>تحول ذكي يعيد صياغة استراتيجيات التسويق</a:t>
            </a:r>
            <a:endParaRPr lang="en-US" altLang="zh-CN" b="1" dirty="0">
              <a:solidFill>
                <a:srgbClr val="7F3C75"/>
              </a:solidFill>
              <a:latin typeface="方正姚体" panose="02010601030101010101" pitchFamily="2" charset="-122"/>
              <a:sym typeface="方正姚体" panose="02010601030101010101" pitchFamily="2" charset="-122"/>
            </a:endParaRPr>
          </a:p>
        </p:txBody>
      </p:sp>
      <p:grpSp>
        <p:nvGrpSpPr>
          <p:cNvPr id="17411" name="组合 3">
            <a:extLst>
              <a:ext uri="{FF2B5EF4-FFF2-40B4-BE49-F238E27FC236}">
                <a16:creationId xmlns:a16="http://schemas.microsoft.com/office/drawing/2014/main" id="{9D662CFA-D3C4-4047-844A-63B024ABAC7F}"/>
              </a:ext>
            </a:extLst>
          </p:cNvPr>
          <p:cNvGrpSpPr>
            <a:grpSpLocks/>
          </p:cNvGrpSpPr>
          <p:nvPr/>
        </p:nvGrpSpPr>
        <p:grpSpPr bwMode="auto">
          <a:xfrm>
            <a:off x="2878138" y="0"/>
            <a:ext cx="922337" cy="550863"/>
            <a:chOff x="0" y="0"/>
            <a:chExt cx="1165289" cy="968188"/>
          </a:xfrm>
        </p:grpSpPr>
        <p:sp>
          <p:nvSpPr>
            <p:cNvPr id="17412" name="平行四边形 18">
              <a:extLst>
                <a:ext uri="{FF2B5EF4-FFF2-40B4-BE49-F238E27FC236}">
                  <a16:creationId xmlns:a16="http://schemas.microsoft.com/office/drawing/2014/main" id="{BAD5B6A1-AC47-44F4-A25E-0080AED0AA81}"/>
                </a:ext>
              </a:extLst>
            </p:cNvPr>
            <p:cNvSpPr>
              <a:spLocks noChangeArrowheads="1"/>
            </p:cNvSpPr>
            <p:nvPr/>
          </p:nvSpPr>
          <p:spPr bwMode="auto">
            <a:xfrm flipH="1" flipV="1">
              <a:off x="155649" y="0"/>
              <a:ext cx="1009640" cy="968188"/>
            </a:xfrm>
            <a:prstGeom prst="parallelogram">
              <a:avLst>
                <a:gd name="adj" fmla="val 56360"/>
              </a:avLst>
            </a:prstGeom>
            <a:solidFill>
              <a:srgbClr val="7F3C7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dirty="0">
                <a:solidFill>
                  <a:srgbClr val="FFFFFF"/>
                </a:solidFill>
                <a:latin typeface="宋体" panose="02010600030101010101" pitchFamily="2" charset="-122"/>
                <a:sym typeface="宋体" panose="02010600030101010101" pitchFamily="2" charset="-122"/>
              </a:endParaRPr>
            </a:p>
          </p:txBody>
        </p:sp>
        <p:sp>
          <p:nvSpPr>
            <p:cNvPr id="17413" name="平行四边形 16">
              <a:extLst>
                <a:ext uri="{FF2B5EF4-FFF2-40B4-BE49-F238E27FC236}">
                  <a16:creationId xmlns:a16="http://schemas.microsoft.com/office/drawing/2014/main" id="{D4846486-518B-47A6-B8EE-84FE2390AD65}"/>
                </a:ext>
              </a:extLst>
            </p:cNvPr>
            <p:cNvSpPr>
              <a:spLocks noChangeArrowheads="1"/>
            </p:cNvSpPr>
            <p:nvPr/>
          </p:nvSpPr>
          <p:spPr bwMode="auto">
            <a:xfrm flipH="1" flipV="1">
              <a:off x="0" y="1"/>
              <a:ext cx="827231" cy="793268"/>
            </a:xfrm>
            <a:prstGeom prst="parallelogram">
              <a:avLst>
                <a:gd name="adj" fmla="val 56360"/>
              </a:avLst>
            </a:prstGeom>
            <a:solidFill>
              <a:srgbClr val="00A1D8"/>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7414" name="平行四边形 15">
              <a:extLst>
                <a:ext uri="{FF2B5EF4-FFF2-40B4-BE49-F238E27FC236}">
                  <a16:creationId xmlns:a16="http://schemas.microsoft.com/office/drawing/2014/main" id="{93F4D49D-2FDC-445C-8AB7-F8B5A946D616}"/>
                </a:ext>
              </a:extLst>
            </p:cNvPr>
            <p:cNvSpPr>
              <a:spLocks noChangeArrowheads="1"/>
            </p:cNvSpPr>
            <p:nvPr/>
          </p:nvSpPr>
          <p:spPr bwMode="auto">
            <a:xfrm flipH="1" flipV="1">
              <a:off x="216160" y="1"/>
              <a:ext cx="676827" cy="649039"/>
            </a:xfrm>
            <a:prstGeom prst="parallelogram">
              <a:avLst>
                <a:gd name="adj" fmla="val 56360"/>
              </a:avLst>
            </a:prstGeom>
            <a:solidFill>
              <a:srgbClr val="F8CBA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dirty="0">
                <a:solidFill>
                  <a:srgbClr val="FFFFFF"/>
                </a:solidFill>
                <a:latin typeface="宋体" panose="02010600030101010101" pitchFamily="2" charset="-122"/>
                <a:sym typeface="宋体" panose="02010600030101010101" pitchFamily="2" charset="-122"/>
              </a:endParaRPr>
            </a:p>
          </p:txBody>
        </p:sp>
      </p:grpSp>
      <p:grpSp>
        <p:nvGrpSpPr>
          <p:cNvPr id="17415" name="组合 22">
            <a:extLst>
              <a:ext uri="{FF2B5EF4-FFF2-40B4-BE49-F238E27FC236}">
                <a16:creationId xmlns:a16="http://schemas.microsoft.com/office/drawing/2014/main" id="{503B6328-40BF-4C0F-AF86-093DE2A9C5D3}"/>
              </a:ext>
            </a:extLst>
          </p:cNvPr>
          <p:cNvGrpSpPr>
            <a:grpSpLocks/>
          </p:cNvGrpSpPr>
          <p:nvPr/>
        </p:nvGrpSpPr>
        <p:grpSpPr bwMode="auto">
          <a:xfrm>
            <a:off x="8617620" y="0"/>
            <a:ext cx="923925" cy="550863"/>
            <a:chOff x="0" y="0"/>
            <a:chExt cx="1165289" cy="968188"/>
          </a:xfrm>
        </p:grpSpPr>
        <p:sp>
          <p:nvSpPr>
            <p:cNvPr id="17416" name="平行四边形 23">
              <a:extLst>
                <a:ext uri="{FF2B5EF4-FFF2-40B4-BE49-F238E27FC236}">
                  <a16:creationId xmlns:a16="http://schemas.microsoft.com/office/drawing/2014/main" id="{7F5CA063-C7F5-4ADF-A86B-0F4F12AFAC4F}"/>
                </a:ext>
              </a:extLst>
            </p:cNvPr>
            <p:cNvSpPr>
              <a:spLocks noChangeArrowheads="1"/>
            </p:cNvSpPr>
            <p:nvPr/>
          </p:nvSpPr>
          <p:spPr bwMode="auto">
            <a:xfrm flipH="1" flipV="1">
              <a:off x="155649" y="0"/>
              <a:ext cx="1009640" cy="968188"/>
            </a:xfrm>
            <a:prstGeom prst="parallelogram">
              <a:avLst>
                <a:gd name="adj" fmla="val 56360"/>
              </a:avLst>
            </a:prstGeom>
            <a:solidFill>
              <a:srgbClr val="7F3C7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dirty="0">
                <a:solidFill>
                  <a:srgbClr val="7F3C75"/>
                </a:solidFill>
                <a:latin typeface="宋体" panose="02010600030101010101" pitchFamily="2" charset="-122"/>
                <a:sym typeface="宋体" panose="02010600030101010101" pitchFamily="2" charset="-122"/>
              </a:endParaRPr>
            </a:p>
          </p:txBody>
        </p:sp>
        <p:sp>
          <p:nvSpPr>
            <p:cNvPr id="17417" name="平行四边形 26">
              <a:extLst>
                <a:ext uri="{FF2B5EF4-FFF2-40B4-BE49-F238E27FC236}">
                  <a16:creationId xmlns:a16="http://schemas.microsoft.com/office/drawing/2014/main" id="{DBBA3324-47B2-4A74-880D-A3A75724038F}"/>
                </a:ext>
              </a:extLst>
            </p:cNvPr>
            <p:cNvSpPr>
              <a:spLocks noChangeArrowheads="1"/>
            </p:cNvSpPr>
            <p:nvPr/>
          </p:nvSpPr>
          <p:spPr bwMode="auto">
            <a:xfrm flipH="1" flipV="1">
              <a:off x="0" y="1"/>
              <a:ext cx="827231" cy="793268"/>
            </a:xfrm>
            <a:prstGeom prst="parallelogram">
              <a:avLst>
                <a:gd name="adj" fmla="val 56360"/>
              </a:avLst>
            </a:prstGeom>
            <a:solidFill>
              <a:srgbClr val="00A1D8"/>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7F3C75"/>
                </a:solidFill>
                <a:latin typeface="宋体" panose="02010600030101010101" pitchFamily="2" charset="-122"/>
                <a:sym typeface="宋体" panose="02010600030101010101" pitchFamily="2" charset="-122"/>
              </a:endParaRPr>
            </a:p>
          </p:txBody>
        </p:sp>
        <p:sp>
          <p:nvSpPr>
            <p:cNvPr id="17418" name="平行四边形 32">
              <a:extLst>
                <a:ext uri="{FF2B5EF4-FFF2-40B4-BE49-F238E27FC236}">
                  <a16:creationId xmlns:a16="http://schemas.microsoft.com/office/drawing/2014/main" id="{10F041ED-EF53-4588-BCE3-2420C66DB8D8}"/>
                </a:ext>
              </a:extLst>
            </p:cNvPr>
            <p:cNvSpPr>
              <a:spLocks noChangeArrowheads="1"/>
            </p:cNvSpPr>
            <p:nvPr/>
          </p:nvSpPr>
          <p:spPr bwMode="auto">
            <a:xfrm flipH="1" flipV="1">
              <a:off x="216160" y="1"/>
              <a:ext cx="676827" cy="649039"/>
            </a:xfrm>
            <a:prstGeom prst="parallelogram">
              <a:avLst>
                <a:gd name="adj" fmla="val 56360"/>
              </a:avLst>
            </a:prstGeom>
            <a:solidFill>
              <a:srgbClr val="F8CBA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7F3C75"/>
                </a:solidFill>
                <a:latin typeface="宋体" panose="02010600030101010101" pitchFamily="2" charset="-122"/>
                <a:sym typeface="宋体" panose="02010600030101010101" pitchFamily="2" charset="-122"/>
              </a:endParaRPr>
            </a:p>
          </p:txBody>
        </p:sp>
      </p:grpSp>
      <p:sp>
        <p:nvSpPr>
          <p:cNvPr id="17419" name="任意多边形 21">
            <a:extLst>
              <a:ext uri="{FF2B5EF4-FFF2-40B4-BE49-F238E27FC236}">
                <a16:creationId xmlns:a16="http://schemas.microsoft.com/office/drawing/2014/main" id="{C0D76B5E-56D4-4995-964B-4198C46FD319}"/>
              </a:ext>
            </a:extLst>
          </p:cNvPr>
          <p:cNvSpPr>
            <a:spLocks noChangeArrowheads="1"/>
          </p:cNvSpPr>
          <p:nvPr/>
        </p:nvSpPr>
        <p:spPr bwMode="auto">
          <a:xfrm rot="19800000">
            <a:off x="3495675" y="2287588"/>
            <a:ext cx="1171575" cy="5214937"/>
          </a:xfrm>
          <a:custGeom>
            <a:avLst/>
            <a:gdLst>
              <a:gd name="T0" fmla="*/ 1170373 w 1170373"/>
              <a:gd name="T1" fmla="*/ 675715 h 5214450"/>
              <a:gd name="T2" fmla="*/ 0 w 1170373"/>
              <a:gd name="T3" fmla="*/ 0 h 5214450"/>
              <a:gd name="T4" fmla="*/ 0 w 1170373"/>
              <a:gd name="T5" fmla="*/ 4538735 h 5214450"/>
              <a:gd name="T6" fmla="*/ 1170373 w 1170373"/>
              <a:gd name="T7" fmla="*/ 5214450 h 5214450"/>
              <a:gd name="T8" fmla="*/ 0 60000 65536"/>
              <a:gd name="T9" fmla="*/ 0 60000 65536"/>
              <a:gd name="T10" fmla="*/ 0 60000 65536"/>
              <a:gd name="T11" fmla="*/ 0 60000 65536"/>
              <a:gd name="T12" fmla="*/ 0 w 1170373"/>
              <a:gd name="T13" fmla="*/ 0 h 5214450"/>
              <a:gd name="T14" fmla="*/ 1170373 w 1170373"/>
              <a:gd name="T15" fmla="*/ 5214450 h 5214450"/>
            </a:gdLst>
            <a:ahLst/>
            <a:cxnLst>
              <a:cxn ang="T8">
                <a:pos x="T0" y="T1"/>
              </a:cxn>
              <a:cxn ang="T9">
                <a:pos x="T2" y="T3"/>
              </a:cxn>
              <a:cxn ang="T10">
                <a:pos x="T4" y="T5"/>
              </a:cxn>
              <a:cxn ang="T11">
                <a:pos x="T6" y="T7"/>
              </a:cxn>
            </a:cxnLst>
            <a:rect l="T12" t="T13" r="T14" b="T15"/>
            <a:pathLst>
              <a:path w="1170373" h="5214450">
                <a:moveTo>
                  <a:pt x="1170373" y="675715"/>
                </a:moveTo>
                <a:lnTo>
                  <a:pt x="0" y="0"/>
                </a:lnTo>
                <a:lnTo>
                  <a:pt x="0" y="4538735"/>
                </a:lnTo>
                <a:lnTo>
                  <a:pt x="1170373" y="5214450"/>
                </a:lnTo>
                <a:close/>
              </a:path>
            </a:pathLst>
          </a:custGeom>
          <a:solidFill>
            <a:srgbClr val="F8CBAD"/>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7420" name="任意多边形 25">
            <a:extLst>
              <a:ext uri="{FF2B5EF4-FFF2-40B4-BE49-F238E27FC236}">
                <a16:creationId xmlns:a16="http://schemas.microsoft.com/office/drawing/2014/main" id="{9D28D332-0532-491C-9A2F-BD9C43F25169}"/>
              </a:ext>
            </a:extLst>
          </p:cNvPr>
          <p:cNvSpPr>
            <a:spLocks noChangeArrowheads="1"/>
          </p:cNvSpPr>
          <p:nvPr/>
        </p:nvSpPr>
        <p:spPr bwMode="auto">
          <a:xfrm rot="1800000" flipH="1">
            <a:off x="1214438" y="2287588"/>
            <a:ext cx="1169987" cy="5214937"/>
          </a:xfrm>
          <a:custGeom>
            <a:avLst/>
            <a:gdLst>
              <a:gd name="T0" fmla="*/ 1170373 w 1170373"/>
              <a:gd name="T1" fmla="*/ 675715 h 5214450"/>
              <a:gd name="T2" fmla="*/ 0 w 1170373"/>
              <a:gd name="T3" fmla="*/ 0 h 5214450"/>
              <a:gd name="T4" fmla="*/ 0 w 1170373"/>
              <a:gd name="T5" fmla="*/ 4538735 h 5214450"/>
              <a:gd name="T6" fmla="*/ 1170373 w 1170373"/>
              <a:gd name="T7" fmla="*/ 5214450 h 5214450"/>
              <a:gd name="T8" fmla="*/ 0 60000 65536"/>
              <a:gd name="T9" fmla="*/ 0 60000 65536"/>
              <a:gd name="T10" fmla="*/ 0 60000 65536"/>
              <a:gd name="T11" fmla="*/ 0 60000 65536"/>
              <a:gd name="T12" fmla="*/ 0 w 1170373"/>
              <a:gd name="T13" fmla="*/ 0 h 5214450"/>
              <a:gd name="T14" fmla="*/ 1170373 w 1170373"/>
              <a:gd name="T15" fmla="*/ 5214450 h 5214450"/>
            </a:gdLst>
            <a:ahLst/>
            <a:cxnLst>
              <a:cxn ang="T8">
                <a:pos x="T0" y="T1"/>
              </a:cxn>
              <a:cxn ang="T9">
                <a:pos x="T2" y="T3"/>
              </a:cxn>
              <a:cxn ang="T10">
                <a:pos x="T4" y="T5"/>
              </a:cxn>
              <a:cxn ang="T11">
                <a:pos x="T6" y="T7"/>
              </a:cxn>
            </a:cxnLst>
            <a:rect l="T12" t="T13" r="T14" b="T15"/>
            <a:pathLst>
              <a:path w="1170373" h="5214450">
                <a:moveTo>
                  <a:pt x="1170373" y="675715"/>
                </a:moveTo>
                <a:lnTo>
                  <a:pt x="0" y="0"/>
                </a:lnTo>
                <a:lnTo>
                  <a:pt x="0" y="4538735"/>
                </a:lnTo>
                <a:lnTo>
                  <a:pt x="1170373" y="5214450"/>
                </a:lnTo>
                <a:close/>
              </a:path>
            </a:pathLst>
          </a:custGeom>
          <a:solidFill>
            <a:srgbClr val="00A1D8"/>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pic>
        <p:nvPicPr>
          <p:cNvPr id="17421" name="图片 38">
            <a:extLst>
              <a:ext uri="{FF2B5EF4-FFF2-40B4-BE49-F238E27FC236}">
                <a16:creationId xmlns:a16="http://schemas.microsoft.com/office/drawing/2014/main" id="{F9EEC76A-A543-469B-85FA-A47D301338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245" t="3702" r="10960" b="15459"/>
          <a:stretch>
            <a:fillRect/>
          </a:stretch>
        </p:blipFill>
        <p:spPr bwMode="auto">
          <a:xfrm>
            <a:off x="1968500" y="1651000"/>
            <a:ext cx="199707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صورة 2">
            <a:extLst>
              <a:ext uri="{FF2B5EF4-FFF2-40B4-BE49-F238E27FC236}">
                <a16:creationId xmlns:a16="http://schemas.microsoft.com/office/drawing/2014/main" id="{449DC926-F0DE-40D7-B1C6-97FBBF6866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4884" y="2005801"/>
            <a:ext cx="1598295" cy="3173903"/>
          </a:xfrm>
          <a:prstGeom prst="rect">
            <a:avLst/>
          </a:prstGeom>
        </p:spPr>
      </p:pic>
      <p:sp>
        <p:nvSpPr>
          <p:cNvPr id="17423" name="文本框 40">
            <a:extLst>
              <a:ext uri="{FF2B5EF4-FFF2-40B4-BE49-F238E27FC236}">
                <a16:creationId xmlns:a16="http://schemas.microsoft.com/office/drawing/2014/main" id="{C07868DF-F573-4F87-AF45-075F19589D71}"/>
              </a:ext>
            </a:extLst>
          </p:cNvPr>
          <p:cNvSpPr>
            <a:spLocks noChangeArrowheads="1"/>
          </p:cNvSpPr>
          <p:nvPr/>
        </p:nvSpPr>
        <p:spPr bwMode="auto">
          <a:xfrm>
            <a:off x="4171959" y="1478736"/>
            <a:ext cx="7975592"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ar-EG" sz="2800" dirty="0">
                <a:solidFill>
                  <a:srgbClr val="00A1D8"/>
                </a:solidFill>
              </a:rPr>
              <a:t>فوائد التسويق بالذكاء الاصطناعي </a:t>
            </a:r>
          </a:p>
          <a:p>
            <a:endParaRPr lang="zh-CN" altLang="en-US" sz="1400" b="1"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a:p>
            <a:r>
              <a:rPr lang="ar-EG" i="1" dirty="0">
                <a:solidFill>
                  <a:srgbClr val="4290BA"/>
                </a:solidFill>
              </a:rPr>
              <a:t>أصبح الذكاء الاصطناعي أداة استراتيجية لا غنى عنها في عالم التسويق، لما يقدّمه من فوائد عملية تسهم في رفع الكفاءة وتحقيق نتائج دقيقة. من أبرز فوائده:</a:t>
            </a:r>
          </a:p>
          <a:p>
            <a:pPr marL="285750" indent="-285750">
              <a:buFont typeface="Arial" panose="020B0604020202020204" pitchFamily="34" charset="0"/>
              <a:buChar char="•"/>
            </a:pPr>
            <a:r>
              <a:rPr lang="ar-EG" b="1" dirty="0">
                <a:solidFill>
                  <a:schemeClr val="accent2">
                    <a:lumMod val="75000"/>
                  </a:schemeClr>
                </a:solidFill>
              </a:rPr>
              <a:t>تحليل بيانات أسرع وأذكى</a:t>
            </a:r>
            <a:r>
              <a:rPr lang="ar-EG" dirty="0">
                <a:solidFill>
                  <a:schemeClr val="accent2">
                    <a:lumMod val="75000"/>
                  </a:schemeClr>
                </a:solidFill>
              </a:rPr>
              <a:t>: </a:t>
            </a:r>
            <a:r>
              <a:rPr lang="ar-EG" dirty="0">
                <a:solidFill>
                  <a:schemeClr val="bg2">
                    <a:lumMod val="50000"/>
                  </a:schemeClr>
                </a:solidFill>
              </a:rPr>
              <a:t>يمكنه معالجة كميات هائلة من بيانات العملاء واستخلاص رؤى عميقة تساعد في اتخاذ قرارات تسويقية مدروسة.</a:t>
            </a:r>
          </a:p>
          <a:p>
            <a:pPr marL="285750" indent="-285750">
              <a:buFont typeface="Arial" panose="020B0604020202020204" pitchFamily="34" charset="0"/>
              <a:buChar char="•"/>
            </a:pPr>
            <a:r>
              <a:rPr lang="ar-EG" b="1" dirty="0">
                <a:solidFill>
                  <a:schemeClr val="accent2">
                    <a:lumMod val="75000"/>
                  </a:schemeClr>
                </a:solidFill>
              </a:rPr>
              <a:t>تخصيص المحتوى بدقة</a:t>
            </a:r>
            <a:r>
              <a:rPr lang="ar-EG" dirty="0">
                <a:solidFill>
                  <a:schemeClr val="accent2">
                    <a:lumMod val="75000"/>
                  </a:schemeClr>
                </a:solidFill>
              </a:rPr>
              <a:t>: </a:t>
            </a:r>
            <a:r>
              <a:rPr lang="ar-EG" dirty="0">
                <a:solidFill>
                  <a:schemeClr val="bg2">
                    <a:lumMod val="50000"/>
                  </a:schemeClr>
                </a:solidFill>
              </a:rPr>
              <a:t>يساعد في تقديم محتوى مخصص لكل عميل بناءً على سلوكه واهتماماته، مما يزيد من معدلات التفاعل والتحويل.</a:t>
            </a:r>
          </a:p>
          <a:p>
            <a:pPr marL="285750" indent="-285750">
              <a:buFont typeface="Arial" panose="020B0604020202020204" pitchFamily="34" charset="0"/>
              <a:buChar char="•"/>
            </a:pPr>
            <a:r>
              <a:rPr lang="ar-EG" b="1" dirty="0">
                <a:solidFill>
                  <a:schemeClr val="accent2">
                    <a:lumMod val="75000"/>
                  </a:schemeClr>
                </a:solidFill>
              </a:rPr>
              <a:t>أتمتة الحملات التسويقية</a:t>
            </a:r>
            <a:r>
              <a:rPr lang="ar-EG" dirty="0">
                <a:solidFill>
                  <a:schemeClr val="accent2">
                    <a:lumMod val="75000"/>
                  </a:schemeClr>
                </a:solidFill>
              </a:rPr>
              <a:t>: </a:t>
            </a:r>
            <a:r>
              <a:rPr lang="ar-EG" dirty="0">
                <a:solidFill>
                  <a:schemeClr val="bg2">
                    <a:lumMod val="50000"/>
                  </a:schemeClr>
                </a:solidFill>
              </a:rPr>
              <a:t>يوفّر الوقت والجهد عبر أتمتة الإعلانات، رسائل البريد الإلكتروني، والدعم الفوري.</a:t>
            </a:r>
          </a:p>
          <a:p>
            <a:pPr marL="285750" indent="-285750">
              <a:buFont typeface="Arial" panose="020B0604020202020204" pitchFamily="34" charset="0"/>
              <a:buChar char="•"/>
            </a:pPr>
            <a:r>
              <a:rPr lang="ar-EG" b="1" dirty="0">
                <a:solidFill>
                  <a:schemeClr val="accent2">
                    <a:lumMod val="75000"/>
                  </a:schemeClr>
                </a:solidFill>
              </a:rPr>
              <a:t>تنبؤات تسويقية دقيقة</a:t>
            </a:r>
            <a:r>
              <a:rPr lang="ar-EG" dirty="0">
                <a:solidFill>
                  <a:schemeClr val="accent2">
                    <a:lumMod val="75000"/>
                  </a:schemeClr>
                </a:solidFill>
              </a:rPr>
              <a:t>: </a:t>
            </a:r>
            <a:r>
              <a:rPr lang="ar-EG" dirty="0">
                <a:solidFill>
                  <a:schemeClr val="bg2">
                    <a:lumMod val="50000"/>
                  </a:schemeClr>
                </a:solidFill>
              </a:rPr>
              <a:t>يُمكّن الشركات من التنبؤ بالاتجاهات والسلوك الشرائي قبل حدوثها، مما يوفّر ميزة تنافسية حقيقية.</a:t>
            </a:r>
          </a:p>
          <a:p>
            <a:pPr marL="285750" indent="-285750">
              <a:buFont typeface="Arial" panose="020B0604020202020204" pitchFamily="34" charset="0"/>
              <a:buChar char="•"/>
            </a:pPr>
            <a:r>
              <a:rPr lang="ar-EG" b="1" dirty="0">
                <a:solidFill>
                  <a:schemeClr val="accent2">
                    <a:lumMod val="75000"/>
                  </a:schemeClr>
                </a:solidFill>
              </a:rPr>
              <a:t>تحسين تجربة العملاء</a:t>
            </a:r>
            <a:r>
              <a:rPr lang="ar-EG" dirty="0">
                <a:solidFill>
                  <a:schemeClr val="bg2">
                    <a:lumMod val="50000"/>
                  </a:schemeClr>
                </a:solidFill>
              </a:rPr>
              <a:t>: من خلال روبوتات الدردشة الذكية وتحليل الانطباعات، يساهم الذكاء الاصطناعي في تعزيز رضا العملاء وبناء ولاء طويل الأمد.</a:t>
            </a:r>
          </a:p>
        </p:txBody>
      </p:sp>
      <p:sp>
        <p:nvSpPr>
          <p:cNvPr id="16" name="任意多边形 21">
            <a:extLst>
              <a:ext uri="{FF2B5EF4-FFF2-40B4-BE49-F238E27FC236}">
                <a16:creationId xmlns:a16="http://schemas.microsoft.com/office/drawing/2014/main" id="{54D1BDE4-B1A0-43D4-9289-568BB3D84B09}"/>
              </a:ext>
            </a:extLst>
          </p:cNvPr>
          <p:cNvSpPr>
            <a:spLocks noChangeArrowheads="1"/>
          </p:cNvSpPr>
          <p:nvPr/>
        </p:nvSpPr>
        <p:spPr bwMode="auto">
          <a:xfrm flipH="1">
            <a:off x="0" y="1"/>
            <a:ext cx="2128603" cy="1094281"/>
          </a:xfrm>
          <a:custGeom>
            <a:avLst/>
            <a:gdLst>
              <a:gd name="T0" fmla="*/ 4424081 w 4424081"/>
              <a:gd name="T1" fmla="*/ 0 h 2946082"/>
              <a:gd name="T2" fmla="*/ 1660559 w 4424081"/>
              <a:gd name="T3" fmla="*/ 0 h 2946082"/>
              <a:gd name="T4" fmla="*/ 0 w 4424081"/>
              <a:gd name="T5" fmla="*/ 2946082 h 2946082"/>
              <a:gd name="T6" fmla="*/ 3382087 w 4424081"/>
              <a:gd name="T7" fmla="*/ 2946082 h 2946082"/>
              <a:gd name="T8" fmla="*/ 4424081 w 4424081"/>
              <a:gd name="T9" fmla="*/ 1097428 h 2946082"/>
              <a:gd name="T10" fmla="*/ 0 60000 65536"/>
              <a:gd name="T11" fmla="*/ 0 60000 65536"/>
              <a:gd name="T12" fmla="*/ 0 60000 65536"/>
              <a:gd name="T13" fmla="*/ 0 60000 65536"/>
              <a:gd name="T14" fmla="*/ 0 60000 65536"/>
              <a:gd name="T15" fmla="*/ 0 w 4424081"/>
              <a:gd name="T16" fmla="*/ 0 h 2946082"/>
              <a:gd name="T17" fmla="*/ 4424081 w 4424081"/>
              <a:gd name="T18" fmla="*/ 2946082 h 2946082"/>
            </a:gdLst>
            <a:ahLst/>
            <a:cxnLst>
              <a:cxn ang="T10">
                <a:pos x="T0" y="T1"/>
              </a:cxn>
              <a:cxn ang="T11">
                <a:pos x="T2" y="T3"/>
              </a:cxn>
              <a:cxn ang="T12">
                <a:pos x="T4" y="T5"/>
              </a:cxn>
              <a:cxn ang="T13">
                <a:pos x="T6" y="T7"/>
              </a:cxn>
              <a:cxn ang="T14">
                <a:pos x="T8" y="T9"/>
              </a:cxn>
            </a:cxnLst>
            <a:rect l="T15" t="T16" r="T17" b="T18"/>
            <a:pathLst>
              <a:path w="4424081" h="2946082">
                <a:moveTo>
                  <a:pt x="4424081" y="0"/>
                </a:moveTo>
                <a:lnTo>
                  <a:pt x="1660559" y="0"/>
                </a:lnTo>
                <a:lnTo>
                  <a:pt x="0" y="2946082"/>
                </a:lnTo>
                <a:lnTo>
                  <a:pt x="3382087" y="2946082"/>
                </a:lnTo>
                <a:lnTo>
                  <a:pt x="4424081" y="1097428"/>
                </a:lnTo>
                <a:close/>
              </a:path>
            </a:pathLst>
          </a:custGeom>
          <a:solidFill>
            <a:srgbClr val="F8CBAD"/>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7" name="文本框 23">
            <a:extLst>
              <a:ext uri="{FF2B5EF4-FFF2-40B4-BE49-F238E27FC236}">
                <a16:creationId xmlns:a16="http://schemas.microsoft.com/office/drawing/2014/main" id="{7AD56BF2-8DE2-424E-9862-C200D15E1088}"/>
              </a:ext>
            </a:extLst>
          </p:cNvPr>
          <p:cNvSpPr>
            <a:spLocks noChangeArrowheads="1"/>
          </p:cNvSpPr>
          <p:nvPr/>
        </p:nvSpPr>
        <p:spPr bwMode="auto">
          <a:xfrm>
            <a:off x="259128" y="-47419"/>
            <a:ext cx="128592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8000" b="1" dirty="0">
                <a:solidFill>
                  <a:srgbClr val="7F3C75"/>
                </a:solidFill>
                <a:latin typeface="Impact" panose="020B0806030902050204" pitchFamily="34" charset="0"/>
                <a:sym typeface="Impact" panose="020B0806030902050204" pitchFamily="34" charset="0"/>
              </a:rPr>
              <a:t>05</a:t>
            </a:r>
            <a:endParaRPr lang="zh-CN" altLang="en-US" sz="8000" b="1" dirty="0">
              <a:solidFill>
                <a:srgbClr val="7F3C75"/>
              </a:solidFill>
              <a:latin typeface="Impact" panose="020B0806030902050204" pitchFamily="34" charset="0"/>
              <a:sym typeface="Impact" panose="020B0806030902050204" pitchFamily="34" charset="0"/>
            </a:endParaRPr>
          </a:p>
        </p:txBody>
      </p:sp>
      <p:sp>
        <p:nvSpPr>
          <p:cNvPr id="20" name="平行四边形 17">
            <a:extLst>
              <a:ext uri="{FF2B5EF4-FFF2-40B4-BE49-F238E27FC236}">
                <a16:creationId xmlns:a16="http://schemas.microsoft.com/office/drawing/2014/main" id="{6094B551-F8DE-4FA0-8554-710A838ABABF}"/>
              </a:ext>
            </a:extLst>
          </p:cNvPr>
          <p:cNvSpPr>
            <a:spLocks noChangeArrowheads="1"/>
          </p:cNvSpPr>
          <p:nvPr/>
        </p:nvSpPr>
        <p:spPr bwMode="auto">
          <a:xfrm flipH="1">
            <a:off x="8503320" y="1934594"/>
            <a:ext cx="3479142" cy="71208"/>
          </a:xfrm>
          <a:prstGeom prst="parallelogram">
            <a:avLst>
              <a:gd name="adj" fmla="val 75744"/>
            </a:avLst>
          </a:prstGeom>
          <a:solidFill>
            <a:srgbClr val="7F3C75"/>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bwMode="auto">
          <a:xfrm rot="5400000">
            <a:off x="6221418" y="704974"/>
            <a:ext cx="177002" cy="3924503"/>
          </a:xfrm>
          <a:custGeom>
            <a:avLst/>
            <a:gdLst>
              <a:gd name="T0" fmla="*/ 0 w 1312"/>
              <a:gd name="T1" fmla="*/ 0 h 2283"/>
              <a:gd name="T2" fmla="*/ 0 w 1312"/>
              <a:gd name="T3" fmla="*/ 2283 h 2283"/>
              <a:gd name="T4" fmla="*/ 1312 w 1312"/>
              <a:gd name="T5" fmla="*/ 970 h 2283"/>
              <a:gd name="T6" fmla="*/ 0 w 1312"/>
              <a:gd name="T7" fmla="*/ 0 h 2283"/>
            </a:gdLst>
            <a:ahLst/>
            <a:cxnLst>
              <a:cxn ang="0">
                <a:pos x="T0" y="T1"/>
              </a:cxn>
              <a:cxn ang="0">
                <a:pos x="T2" y="T3"/>
              </a:cxn>
              <a:cxn ang="0">
                <a:pos x="T4" y="T5"/>
              </a:cxn>
              <a:cxn ang="0">
                <a:pos x="T6" y="T7"/>
              </a:cxn>
            </a:cxnLst>
            <a:rect l="0" t="0" r="r" b="b"/>
            <a:pathLst>
              <a:path w="1312" h="2283">
                <a:moveTo>
                  <a:pt x="0" y="0"/>
                </a:moveTo>
                <a:lnTo>
                  <a:pt x="0" y="2283"/>
                </a:lnTo>
                <a:lnTo>
                  <a:pt x="1312" y="970"/>
                </a:lnTo>
                <a:lnTo>
                  <a:pt x="0" y="0"/>
                </a:lnTo>
                <a:close/>
              </a:path>
            </a:pathLst>
          </a:custGeom>
          <a:solidFill>
            <a:srgbClr val="F8CBA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a:ln w="6350">
                <a:noFill/>
              </a:ln>
              <a:gradFill flip="none" rotWithShape="1">
                <a:gsLst>
                  <a:gs pos="73000">
                    <a:srgbClr val="00C373"/>
                  </a:gs>
                  <a:gs pos="88000">
                    <a:srgbClr val="08ECDB"/>
                  </a:gs>
                  <a:gs pos="29000">
                    <a:srgbClr val="00C373"/>
                  </a:gs>
                  <a:gs pos="72000">
                    <a:srgbClr val="08ECDB"/>
                  </a:gs>
                </a:gsLst>
                <a:lin ang="1200000" scaled="0"/>
              </a:gradFill>
              <a:effectLst>
                <a:innerShdw blurRad="63500" dist="50800" dir="16200000">
                  <a:prstClr val="black">
                    <a:alpha val="50000"/>
                  </a:prstClr>
                </a:innerShdw>
              </a:effectLst>
              <a:cs typeface="+mn-ea"/>
              <a:sym typeface="+mn-lt"/>
            </a:endParaRPr>
          </a:p>
        </p:txBody>
      </p:sp>
      <p:sp>
        <p:nvSpPr>
          <p:cNvPr id="10" name="Freeform 10"/>
          <p:cNvSpPr/>
          <p:nvPr/>
        </p:nvSpPr>
        <p:spPr bwMode="auto">
          <a:xfrm>
            <a:off x="10045700" y="301625"/>
            <a:ext cx="1846263" cy="2208213"/>
          </a:xfrm>
          <a:custGeom>
            <a:avLst/>
            <a:gdLst>
              <a:gd name="T0" fmla="*/ 1163 w 1163"/>
              <a:gd name="T1" fmla="*/ 1391 h 1391"/>
              <a:gd name="T2" fmla="*/ 1163 w 1163"/>
              <a:gd name="T3" fmla="*/ 0 h 1391"/>
              <a:gd name="T4" fmla="*/ 0 w 1163"/>
              <a:gd name="T5" fmla="*/ 0 h 1391"/>
              <a:gd name="T6" fmla="*/ 1163 w 1163"/>
              <a:gd name="T7" fmla="*/ 1391 h 1391"/>
            </a:gdLst>
            <a:ahLst/>
            <a:cxnLst>
              <a:cxn ang="0">
                <a:pos x="T0" y="T1"/>
              </a:cxn>
              <a:cxn ang="0">
                <a:pos x="T2" y="T3"/>
              </a:cxn>
              <a:cxn ang="0">
                <a:pos x="T4" y="T5"/>
              </a:cxn>
              <a:cxn ang="0">
                <a:pos x="T6" y="T7"/>
              </a:cxn>
            </a:cxnLst>
            <a:rect l="0" t="0" r="r" b="b"/>
            <a:pathLst>
              <a:path w="1163" h="1391">
                <a:moveTo>
                  <a:pt x="1163" y="1391"/>
                </a:moveTo>
                <a:lnTo>
                  <a:pt x="1163" y="0"/>
                </a:lnTo>
                <a:lnTo>
                  <a:pt x="0" y="0"/>
                </a:lnTo>
                <a:lnTo>
                  <a:pt x="1163" y="1391"/>
                </a:lnTo>
                <a:close/>
              </a:path>
            </a:pathLst>
          </a:custGeom>
          <a:solidFill>
            <a:srgbClr val="7F3C7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a:ln w="6350">
                <a:noFill/>
              </a:ln>
              <a:gradFill flip="none" rotWithShape="1">
                <a:gsLst>
                  <a:gs pos="73000">
                    <a:srgbClr val="00C373"/>
                  </a:gs>
                  <a:gs pos="88000">
                    <a:srgbClr val="08ECDB"/>
                  </a:gs>
                  <a:gs pos="29000">
                    <a:srgbClr val="00C373"/>
                  </a:gs>
                  <a:gs pos="72000">
                    <a:srgbClr val="08ECDB"/>
                  </a:gs>
                </a:gsLst>
                <a:lin ang="1200000" scaled="0"/>
              </a:gradFill>
              <a:effectLst>
                <a:innerShdw blurRad="63500" dist="50800" dir="16200000">
                  <a:prstClr val="black">
                    <a:alpha val="50000"/>
                  </a:prstClr>
                </a:innerShdw>
              </a:effectLst>
              <a:cs typeface="+mn-ea"/>
              <a:sym typeface="+mn-lt"/>
            </a:endParaRPr>
          </a:p>
        </p:txBody>
      </p:sp>
      <p:sp>
        <p:nvSpPr>
          <p:cNvPr id="11" name="Freeform 11"/>
          <p:cNvSpPr/>
          <p:nvPr/>
        </p:nvSpPr>
        <p:spPr bwMode="auto">
          <a:xfrm>
            <a:off x="10067925" y="0"/>
            <a:ext cx="2124075" cy="2535238"/>
          </a:xfrm>
          <a:custGeom>
            <a:avLst/>
            <a:gdLst>
              <a:gd name="T0" fmla="*/ 1338 w 1338"/>
              <a:gd name="T1" fmla="*/ 1597 h 1597"/>
              <a:gd name="T2" fmla="*/ 0 w 1338"/>
              <a:gd name="T3" fmla="*/ 0 h 1597"/>
              <a:gd name="T4" fmla="*/ 1338 w 1338"/>
              <a:gd name="T5" fmla="*/ 0 h 1597"/>
              <a:gd name="T6" fmla="*/ 1338 w 1338"/>
              <a:gd name="T7" fmla="*/ 1597 h 1597"/>
            </a:gdLst>
            <a:ahLst/>
            <a:cxnLst>
              <a:cxn ang="0">
                <a:pos x="T0" y="T1"/>
              </a:cxn>
              <a:cxn ang="0">
                <a:pos x="T2" y="T3"/>
              </a:cxn>
              <a:cxn ang="0">
                <a:pos x="T4" y="T5"/>
              </a:cxn>
              <a:cxn ang="0">
                <a:pos x="T6" y="T7"/>
              </a:cxn>
            </a:cxnLst>
            <a:rect l="0" t="0" r="r" b="b"/>
            <a:pathLst>
              <a:path w="1338" h="1596">
                <a:moveTo>
                  <a:pt x="1338" y="1597"/>
                </a:moveTo>
                <a:lnTo>
                  <a:pt x="0" y="0"/>
                </a:lnTo>
                <a:lnTo>
                  <a:pt x="1338" y="0"/>
                </a:lnTo>
                <a:lnTo>
                  <a:pt x="1338" y="1597"/>
                </a:lnTo>
                <a:close/>
              </a:path>
            </a:pathLst>
          </a:custGeom>
          <a:solidFill>
            <a:srgbClr val="00A1D8"/>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a:ln w="6350">
                <a:noFill/>
              </a:ln>
              <a:solidFill>
                <a:srgbClr val="4290BA"/>
              </a:solidFill>
              <a:effectLst>
                <a:innerShdw blurRad="63500" dist="50800" dir="16200000">
                  <a:prstClr val="black">
                    <a:alpha val="50000"/>
                  </a:prstClr>
                </a:innerShdw>
              </a:effectLst>
              <a:cs typeface="+mn-ea"/>
              <a:sym typeface="+mn-lt"/>
            </a:endParaRPr>
          </a:p>
        </p:txBody>
      </p:sp>
      <p:sp>
        <p:nvSpPr>
          <p:cNvPr id="16" name="文本框 3"/>
          <p:cNvSpPr txBox="1"/>
          <p:nvPr/>
        </p:nvSpPr>
        <p:spPr>
          <a:xfrm>
            <a:off x="2805541" y="1272292"/>
            <a:ext cx="6823449" cy="1323439"/>
          </a:xfrm>
          <a:prstGeom prst="rect">
            <a:avLst/>
          </a:prstGeom>
          <a:noFill/>
        </p:spPr>
        <p:txBody>
          <a:bodyPr wrap="square" rtlCol="0">
            <a:spAutoFit/>
          </a:bodyPr>
          <a:lstStyle/>
          <a:p>
            <a:pPr algn="ctr"/>
            <a:r>
              <a:rPr lang="ar-EG" altLang="zh-CN" sz="8000" b="1" dirty="0">
                <a:solidFill>
                  <a:srgbClr val="4290BA"/>
                </a:solidFill>
                <a:cs typeface="+mn-ea"/>
                <a:sym typeface="+mn-lt"/>
              </a:rPr>
              <a:t>شكرا لـــكم</a:t>
            </a:r>
            <a:endParaRPr lang="zh-CN" altLang="en-US" sz="8000" b="1" dirty="0">
              <a:solidFill>
                <a:srgbClr val="4290BA"/>
              </a:solidFill>
              <a:cs typeface="+mn-ea"/>
              <a:sym typeface="+mn-lt"/>
            </a:endParaRPr>
          </a:p>
        </p:txBody>
      </p:sp>
      <p:sp>
        <p:nvSpPr>
          <p:cNvPr id="20" name="Rectangle 20"/>
          <p:cNvSpPr>
            <a:spLocks noChangeArrowheads="1"/>
          </p:cNvSpPr>
          <p:nvPr/>
        </p:nvSpPr>
        <p:spPr bwMode="auto">
          <a:xfrm>
            <a:off x="8343171" y="6255382"/>
            <a:ext cx="5410351" cy="18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l" fontAlgn="base">
              <a:lnSpc>
                <a:spcPct val="120000"/>
              </a:lnSpc>
              <a:spcBef>
                <a:spcPct val="0"/>
              </a:spcBef>
              <a:spcAft>
                <a:spcPct val="0"/>
              </a:spcAft>
              <a:buFont typeface="Arial" panose="020B0604020202020204" pitchFamily="34" charset="0"/>
              <a:buNone/>
            </a:pPr>
            <a:r>
              <a:rPr lang="ar-EG" altLang="zh-CN" sz="1050" dirty="0">
                <a:solidFill>
                  <a:schemeClr val="accent5">
                    <a:lumMod val="50000"/>
                  </a:schemeClr>
                </a:solidFill>
                <a:cs typeface="+mn-ea"/>
                <a:sym typeface="+mn-lt"/>
              </a:rPr>
              <a:t>لتنزيل المزيد يمكنكم الدخول الى الموقع الرسمي : </a:t>
            </a:r>
            <a:r>
              <a:rPr lang="en-US" altLang="zh-CN" sz="1050" dirty="0">
                <a:solidFill>
                  <a:schemeClr val="accent5">
                    <a:lumMod val="50000"/>
                  </a:schemeClr>
                </a:solidFill>
                <a:cs typeface="+mn-ea"/>
                <a:sym typeface="+mn-lt"/>
              </a:rPr>
              <a:t>LATESTSSOFT.COM</a:t>
            </a:r>
            <a:endParaRPr lang="zh-CN" altLang="en-US" sz="1050" dirty="0">
              <a:solidFill>
                <a:schemeClr val="accent5">
                  <a:lumMod val="50000"/>
                </a:schemeClr>
              </a:solidFill>
              <a:cs typeface="+mn-ea"/>
              <a:sym typeface="+mn-lt"/>
            </a:endParaRPr>
          </a:p>
        </p:txBody>
      </p:sp>
      <p:sp>
        <p:nvSpPr>
          <p:cNvPr id="14" name="Freeform 10">
            <a:extLst>
              <a:ext uri="{FF2B5EF4-FFF2-40B4-BE49-F238E27FC236}">
                <a16:creationId xmlns:a16="http://schemas.microsoft.com/office/drawing/2014/main" id="{477B9FC7-E5BA-4A27-862C-2E7C89162B1C}"/>
              </a:ext>
            </a:extLst>
          </p:cNvPr>
          <p:cNvSpPr/>
          <p:nvPr/>
        </p:nvSpPr>
        <p:spPr bwMode="auto">
          <a:xfrm rot="10800000">
            <a:off x="-10590" y="4600131"/>
            <a:ext cx="1846263" cy="2208213"/>
          </a:xfrm>
          <a:custGeom>
            <a:avLst/>
            <a:gdLst>
              <a:gd name="T0" fmla="*/ 1163 w 1163"/>
              <a:gd name="T1" fmla="*/ 1391 h 1391"/>
              <a:gd name="T2" fmla="*/ 1163 w 1163"/>
              <a:gd name="T3" fmla="*/ 0 h 1391"/>
              <a:gd name="T4" fmla="*/ 0 w 1163"/>
              <a:gd name="T5" fmla="*/ 0 h 1391"/>
              <a:gd name="T6" fmla="*/ 1163 w 1163"/>
              <a:gd name="T7" fmla="*/ 1391 h 1391"/>
            </a:gdLst>
            <a:ahLst/>
            <a:cxnLst>
              <a:cxn ang="0">
                <a:pos x="T0" y="T1"/>
              </a:cxn>
              <a:cxn ang="0">
                <a:pos x="T2" y="T3"/>
              </a:cxn>
              <a:cxn ang="0">
                <a:pos x="T4" y="T5"/>
              </a:cxn>
              <a:cxn ang="0">
                <a:pos x="T6" y="T7"/>
              </a:cxn>
            </a:cxnLst>
            <a:rect l="0" t="0" r="r" b="b"/>
            <a:pathLst>
              <a:path w="1163" h="1391">
                <a:moveTo>
                  <a:pt x="1163" y="1391"/>
                </a:moveTo>
                <a:lnTo>
                  <a:pt x="1163" y="0"/>
                </a:lnTo>
                <a:lnTo>
                  <a:pt x="0" y="0"/>
                </a:lnTo>
                <a:lnTo>
                  <a:pt x="1163" y="1391"/>
                </a:lnTo>
                <a:close/>
              </a:path>
            </a:pathLst>
          </a:custGeom>
          <a:solidFill>
            <a:srgbClr val="7F3C7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a:ln w="6350">
                <a:noFill/>
              </a:ln>
              <a:gradFill flip="none" rotWithShape="1">
                <a:gsLst>
                  <a:gs pos="73000">
                    <a:srgbClr val="00C373"/>
                  </a:gs>
                  <a:gs pos="88000">
                    <a:srgbClr val="08ECDB"/>
                  </a:gs>
                  <a:gs pos="29000">
                    <a:srgbClr val="00C373"/>
                  </a:gs>
                  <a:gs pos="72000">
                    <a:srgbClr val="08ECDB"/>
                  </a:gs>
                </a:gsLst>
                <a:lin ang="1200000" scaled="0"/>
              </a:gradFill>
              <a:effectLst>
                <a:innerShdw blurRad="63500" dist="50800" dir="16200000">
                  <a:prstClr val="black">
                    <a:alpha val="50000"/>
                  </a:prstClr>
                </a:innerShdw>
              </a:effectLst>
              <a:cs typeface="+mn-ea"/>
              <a:sym typeface="+mn-lt"/>
            </a:endParaRPr>
          </a:p>
        </p:txBody>
      </p:sp>
      <p:sp>
        <p:nvSpPr>
          <p:cNvPr id="15" name="Freeform 11">
            <a:extLst>
              <a:ext uri="{FF2B5EF4-FFF2-40B4-BE49-F238E27FC236}">
                <a16:creationId xmlns:a16="http://schemas.microsoft.com/office/drawing/2014/main" id="{E6F47B96-DF5C-4055-AFA1-7609812A2258}"/>
              </a:ext>
            </a:extLst>
          </p:cNvPr>
          <p:cNvSpPr/>
          <p:nvPr/>
        </p:nvSpPr>
        <p:spPr bwMode="auto">
          <a:xfrm rot="10800000">
            <a:off x="174473" y="4273106"/>
            <a:ext cx="2124075" cy="2535238"/>
          </a:xfrm>
          <a:custGeom>
            <a:avLst/>
            <a:gdLst>
              <a:gd name="T0" fmla="*/ 1338 w 1338"/>
              <a:gd name="T1" fmla="*/ 1597 h 1597"/>
              <a:gd name="T2" fmla="*/ 0 w 1338"/>
              <a:gd name="T3" fmla="*/ 0 h 1597"/>
              <a:gd name="T4" fmla="*/ 1338 w 1338"/>
              <a:gd name="T5" fmla="*/ 0 h 1597"/>
              <a:gd name="T6" fmla="*/ 1338 w 1338"/>
              <a:gd name="T7" fmla="*/ 1597 h 1597"/>
            </a:gdLst>
            <a:ahLst/>
            <a:cxnLst>
              <a:cxn ang="0">
                <a:pos x="T0" y="T1"/>
              </a:cxn>
              <a:cxn ang="0">
                <a:pos x="T2" y="T3"/>
              </a:cxn>
              <a:cxn ang="0">
                <a:pos x="T4" y="T5"/>
              </a:cxn>
              <a:cxn ang="0">
                <a:pos x="T6" y="T7"/>
              </a:cxn>
            </a:cxnLst>
            <a:rect l="0" t="0" r="r" b="b"/>
            <a:pathLst>
              <a:path w="1338" h="1596">
                <a:moveTo>
                  <a:pt x="1338" y="1597"/>
                </a:moveTo>
                <a:lnTo>
                  <a:pt x="0" y="0"/>
                </a:lnTo>
                <a:lnTo>
                  <a:pt x="1338" y="0"/>
                </a:lnTo>
                <a:lnTo>
                  <a:pt x="1338" y="1597"/>
                </a:lnTo>
                <a:close/>
              </a:path>
            </a:pathLst>
          </a:custGeom>
          <a:solidFill>
            <a:srgbClr val="00A1D8"/>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a:ln w="6350">
                <a:noFill/>
              </a:ln>
              <a:gradFill flip="none" rotWithShape="1">
                <a:gsLst>
                  <a:gs pos="73000">
                    <a:srgbClr val="00C373"/>
                  </a:gs>
                  <a:gs pos="88000">
                    <a:srgbClr val="08ECDB"/>
                  </a:gs>
                  <a:gs pos="29000">
                    <a:srgbClr val="00C373"/>
                  </a:gs>
                  <a:gs pos="72000">
                    <a:srgbClr val="08ECDB"/>
                  </a:gs>
                </a:gsLst>
                <a:lin ang="1200000" scaled="0"/>
              </a:gradFill>
              <a:effectLst>
                <a:innerShdw blurRad="63500" dist="50800" dir="16200000">
                  <a:prstClr val="black">
                    <a:alpha val="50000"/>
                  </a:prstClr>
                </a:innerShdw>
              </a:effectLst>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9" presetClass="entr" presetSubtype="0" dur="50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par>
                                <p:cTn id="11" presetID="49" presetClass="entr" presetSubtype="0" dur="500" decel="10000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 calcmode="lin" valueType="num">
                                      <p:cBhvr>
                                        <p:cTn id="15" dur="500" fill="hold"/>
                                        <p:tgtEl>
                                          <p:spTgt spid="10"/>
                                        </p:tgtEl>
                                        <p:attrNameLst>
                                          <p:attrName>style.rotation</p:attrName>
                                        </p:attrNameLst>
                                      </p:cBhvr>
                                      <p:tavLst>
                                        <p:tav tm="0">
                                          <p:val>
                                            <p:fltVal val="360"/>
                                          </p:val>
                                        </p:tav>
                                        <p:tav tm="100000">
                                          <p:val>
                                            <p:fltVal val="0"/>
                                          </p:val>
                                        </p:tav>
                                      </p:tavLst>
                                    </p:anim>
                                    <p:animEffect transition="in" filter="fade">
                                      <p:cBhvr>
                                        <p:cTn id="16" dur="500"/>
                                        <p:tgtEl>
                                          <p:spTgt spid="10"/>
                                        </p:tgtEl>
                                      </p:cBhvr>
                                    </p:animEffect>
                                  </p:childTnLst>
                                </p:cTn>
                              </p:par>
                              <p:par>
                                <p:cTn id="17" presetID="49" presetClass="entr" presetSubtype="0" dur="500" decel="10000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 calcmode="lin" valueType="num">
                                      <p:cBhvr>
                                        <p:cTn id="21" dur="500" fill="hold"/>
                                        <p:tgtEl>
                                          <p:spTgt spid="11"/>
                                        </p:tgtEl>
                                        <p:attrNameLst>
                                          <p:attrName>style.rotation</p:attrName>
                                        </p:attrNameLst>
                                      </p:cBhvr>
                                      <p:tavLst>
                                        <p:tav tm="0">
                                          <p:val>
                                            <p:fltVal val="360"/>
                                          </p:val>
                                        </p:tav>
                                        <p:tav tm="100000">
                                          <p:val>
                                            <p:fltVal val="0"/>
                                          </p:val>
                                        </p:tav>
                                      </p:tavLst>
                                    </p:anim>
                                    <p:animEffect transition="in" filter="fade">
                                      <p:cBhvr>
                                        <p:cTn id="22" dur="500"/>
                                        <p:tgtEl>
                                          <p:spTgt spid="11"/>
                                        </p:tgtEl>
                                      </p:cBhvr>
                                    </p:animEffect>
                                  </p:childTnLst>
                                </p:cTn>
                              </p:par>
                            </p:childTnLst>
                          </p:cTn>
                        </p:par>
                        <p:par>
                          <p:cTn id="23" fill="hold" nodeType="afterGroup">
                            <p:stCondLst>
                              <p:cond delay="5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6"/>
                                        </p:tgtEl>
                                        <p:attrNameLst>
                                          <p:attrName>style.visibility</p:attrName>
                                        </p:attrNameLst>
                                      </p:cBhvr>
                                      <p:to>
                                        <p:strVal val="visible"/>
                                      </p:to>
                                    </p:set>
                                    <p:anim by="(-#ppt_w*2)" calcmode="lin" valueType="num">
                                      <p:cBhvr rctx="PPT">
                                        <p:cTn id="26" dur="500" autoRev="1" fill="hold">
                                          <p:stCondLst>
                                            <p:cond delay="0"/>
                                          </p:stCondLst>
                                        </p:cTn>
                                        <p:tgtEl>
                                          <p:spTgt spid="16"/>
                                        </p:tgtEl>
                                        <p:attrNameLst>
                                          <p:attrName>ppt_w</p:attrName>
                                        </p:attrNameLst>
                                      </p:cBhvr>
                                    </p:anim>
                                    <p:anim by="(#ppt_w*0.50)" calcmode="lin" valueType="num">
                                      <p:cBhvr>
                                        <p:cTn id="27" dur="500" decel="50000" autoRev="1" fill="hold">
                                          <p:stCondLst>
                                            <p:cond delay="0"/>
                                          </p:stCondLst>
                                        </p:cTn>
                                        <p:tgtEl>
                                          <p:spTgt spid="16"/>
                                        </p:tgtEl>
                                        <p:attrNameLst>
                                          <p:attrName>ppt_x</p:attrName>
                                        </p:attrNameLst>
                                      </p:cBhvr>
                                    </p:anim>
                                    <p:anim from="(-#ppt_h/2)" to="(#ppt_y)" calcmode="lin" valueType="num">
                                      <p:cBhvr>
                                        <p:cTn id="28" dur="1000" fill="hold">
                                          <p:stCondLst>
                                            <p:cond delay="0"/>
                                          </p:stCondLst>
                                        </p:cTn>
                                        <p:tgtEl>
                                          <p:spTgt spid="16"/>
                                        </p:tgtEl>
                                        <p:attrNameLst>
                                          <p:attrName>ppt_y</p:attrName>
                                        </p:attrNameLst>
                                      </p:cBhvr>
                                    </p:anim>
                                    <p:animRot by="21600000">
                                      <p:cBhvr>
                                        <p:cTn id="29" dur="1000" fill="hold">
                                          <p:stCondLst>
                                            <p:cond delay="0"/>
                                          </p:stCondLst>
                                        </p:cTn>
                                        <p:tgtEl>
                                          <p:spTgt spid="16"/>
                                        </p:tgtEl>
                                        <p:attrNameLst>
                                          <p:attrName>r</p:attrName>
                                        </p:attrNameLst>
                                      </p:cBhvr>
                                    </p:animRot>
                                  </p:childTnLst>
                                </p:cTn>
                              </p:par>
                            </p:childTnLst>
                          </p:cTn>
                        </p:par>
                        <p:par>
                          <p:cTn id="30" fill="hold" nodeType="afterGroup">
                            <p:stCondLst>
                              <p:cond delay="2400"/>
                            </p:stCondLst>
                            <p:childTnLst>
                              <p:par>
                                <p:cTn id="31" presetID="42" presetClass="entr" presetSubtype="0" dur="1000"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anim calcmode="lin" valueType="num">
                                      <p:cBhvr>
                                        <p:cTn id="34" dur="1000" fill="hold"/>
                                        <p:tgtEl>
                                          <p:spTgt spid="20"/>
                                        </p:tgtEl>
                                        <p:attrNameLst>
                                          <p:attrName>ppt_x</p:attrName>
                                        </p:attrNameLst>
                                      </p:cBhvr>
                                      <p:tavLst>
                                        <p:tav tm="0">
                                          <p:val>
                                            <p:strVal val="#ppt_x"/>
                                          </p:val>
                                        </p:tav>
                                        <p:tav tm="100000">
                                          <p:val>
                                            <p:strVal val="#ppt_x"/>
                                          </p:val>
                                        </p:tav>
                                      </p:tavLst>
                                    </p:anim>
                                    <p:anim calcmode="lin" valueType="num">
                                      <p:cBhvr>
                                        <p:cTn id="35" dur="1000" fill="hold"/>
                                        <p:tgtEl>
                                          <p:spTgt spid="20"/>
                                        </p:tgtEl>
                                        <p:attrNameLst>
                                          <p:attrName>ppt_y</p:attrName>
                                        </p:attrNameLst>
                                      </p:cBhvr>
                                      <p:tavLst>
                                        <p:tav tm="0">
                                          <p:val>
                                            <p:strVal val="#ppt_y+.1"/>
                                          </p:val>
                                        </p:tav>
                                        <p:tav tm="100000">
                                          <p:val>
                                            <p:strVal val="#ppt_y"/>
                                          </p:val>
                                        </p:tav>
                                      </p:tavLst>
                                    </p:anim>
                                  </p:childTnLst>
                                </p:cTn>
                              </p:par>
                              <p:par>
                                <p:cTn id="36" presetID="49" presetClass="entr" presetSubtype="0" dur="500" decel="10000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 calcmode="lin" valueType="num">
                                      <p:cBhvr>
                                        <p:cTn id="40" dur="500" fill="hold"/>
                                        <p:tgtEl>
                                          <p:spTgt spid="14"/>
                                        </p:tgtEl>
                                        <p:attrNameLst>
                                          <p:attrName>style.rotation</p:attrName>
                                        </p:attrNameLst>
                                      </p:cBhvr>
                                      <p:tavLst>
                                        <p:tav tm="0">
                                          <p:val>
                                            <p:fltVal val="360"/>
                                          </p:val>
                                        </p:tav>
                                        <p:tav tm="100000">
                                          <p:val>
                                            <p:fltVal val="0"/>
                                          </p:val>
                                        </p:tav>
                                      </p:tavLst>
                                    </p:anim>
                                    <p:animEffect transition="in" filter="fade">
                                      <p:cBhvr>
                                        <p:cTn id="41" dur="500"/>
                                        <p:tgtEl>
                                          <p:spTgt spid="14"/>
                                        </p:tgtEl>
                                      </p:cBhvr>
                                    </p:animEffect>
                                  </p:childTnLst>
                                </p:cTn>
                              </p:par>
                              <p:par>
                                <p:cTn id="42" presetID="49" presetClass="entr" presetSubtype="0" dur="500" decel="10000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anim calcmode="lin" valueType="num">
                                      <p:cBhvr>
                                        <p:cTn id="46" dur="500" fill="hold"/>
                                        <p:tgtEl>
                                          <p:spTgt spid="15"/>
                                        </p:tgtEl>
                                        <p:attrNameLst>
                                          <p:attrName>style.rotation</p:attrName>
                                        </p:attrNameLst>
                                      </p:cBhvr>
                                      <p:tavLst>
                                        <p:tav tm="0">
                                          <p:val>
                                            <p:fltVal val="360"/>
                                          </p:val>
                                        </p:tav>
                                        <p:tav tm="100000">
                                          <p:val>
                                            <p:fltVal val="0"/>
                                          </p:val>
                                        </p:tav>
                                      </p:tavLst>
                                    </p:anim>
                                    <p:animEffect transition="in" filter="fade">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animBg="1"/>
      <p:bldP spid="16" grpId="0"/>
      <p:bldP spid="20" grpId="0"/>
      <p:bldP spid="14" grpId="0" animBg="1"/>
      <p:bldP spid="15" grpId="0" animBg="1"/>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TotalTime>
  <Words>319</Words>
  <Application>Microsoft Office PowerPoint</Application>
  <PresentationFormat>شاشة عريضة</PresentationFormat>
  <Paragraphs>34</Paragraphs>
  <Slides>7</Slides>
  <Notes>1</Notes>
  <HiddenSlides>0</HiddenSlides>
  <MMClips>0</MMClips>
  <ScaleCrop>false</ScaleCrop>
  <HeadingPairs>
    <vt:vector size="6" baseType="variant">
      <vt:variant>
        <vt:lpstr>الخطوط المستخدمة</vt:lpstr>
      </vt:variant>
      <vt:variant>
        <vt:i4>7</vt:i4>
      </vt:variant>
      <vt:variant>
        <vt:lpstr>نسق</vt:lpstr>
      </vt:variant>
      <vt:variant>
        <vt:i4>1</vt:i4>
      </vt:variant>
      <vt:variant>
        <vt:lpstr>عناوين الشرائح</vt:lpstr>
      </vt:variant>
      <vt:variant>
        <vt:i4>7</vt:i4>
      </vt:variant>
    </vt:vector>
  </HeadingPairs>
  <TitlesOfParts>
    <vt:vector size="15" baseType="lpstr">
      <vt:lpstr>宋体</vt:lpstr>
      <vt:lpstr>Arial</vt:lpstr>
      <vt:lpstr>Calibri</vt:lpstr>
      <vt:lpstr>Calibri Light</vt:lpstr>
      <vt:lpstr>Dubai Medium</vt:lpstr>
      <vt:lpstr>方正姚体</vt:lpstr>
      <vt:lpstr>Impact</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taha</dc:creator>
  <cp:lastModifiedBy>taha</cp:lastModifiedBy>
  <cp:revision>52</cp:revision>
  <dcterms:created xsi:type="dcterms:W3CDTF">2025-07-05T19:38:04Z</dcterms:created>
  <dcterms:modified xsi:type="dcterms:W3CDTF">2025-07-05T21:32:34Z</dcterms:modified>
</cp:coreProperties>
</file>