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58" r:id="rId4"/>
    <p:sldId id="260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78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25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9AD99CDE-9933-40AD-BFF1-EB52DB58D44A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CDBDB11F-E731-49EE-8CCE-D64C5E3F5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7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F85408D-57AD-4531-A6F2-2B36033C9D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37E6C4D-7526-4657-8183-412FADE52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A2F04C8-D7B4-4D00-B498-AB5B26DD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276AD-AD6F-4A17-AD2B-704791CE94A0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C957F93-C22B-499A-B9D5-269A6DE1B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8ADE9AD-0B1B-409E-B9B7-A5BC50B78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20C5-B3F6-4A7A-A520-EE123FD3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192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4FF4EE1-670F-4389-8773-BC7EC00A2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4FEA0B3-ED1E-4B42-B9C2-1BD1AF28A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B2F632A-A846-4CC5-9861-19A847714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276AD-AD6F-4A17-AD2B-704791CE94A0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7A2166-1B87-4A20-AF38-DFEB29876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CF2AF2D-006C-4D5E-AC91-74C94F6F3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20C5-B3F6-4A7A-A520-EE123FD3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96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1FC2C9-7BF8-4A78-8C8D-F2878EED9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6A25E41-E1D6-458B-8633-F849E0877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0F40606-E66D-4DB1-AB2D-F0E417421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276AD-AD6F-4A17-AD2B-704791CE94A0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7DDC3BD-A26D-4330-B49E-B508D898D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FC8351E-3079-42AE-8888-8A72CB86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20C5-B3F6-4A7A-A520-EE123FD3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381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CDD2B7A-D680-4792-BB09-A64CEF55A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C728823-6942-47A4-8FA5-792B0137F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C11DD97C-F7C2-49E3-850D-69A39177E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CE2DD8A-E74B-4EB3-A934-4B452C1CF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276AD-AD6F-4A17-AD2B-704791CE94A0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7C4E896-507A-43F4-A063-3F8DBFAC1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3FF3538-EC3D-4271-9DCF-996107466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20C5-B3F6-4A7A-A520-EE123FD3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1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9BFAAA9-7FF2-439D-834B-785960347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0874464-3A9C-41F8-A0B1-D930B0FC1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90E9B25-FDBA-4540-B4F8-F50F3A52B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EDE522B3-13F7-4B41-B0EC-9BA631B707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B65A61FC-8B85-456C-B71D-CB17D5D1DD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F88C04CF-7F85-48FC-BE3A-63C8CC562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276AD-AD6F-4A17-AD2B-704791CE94A0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8BA62ECB-5BED-4316-AD5F-606F91841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A59CC836-5CE9-442C-B18C-0520C0C0C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20C5-B3F6-4A7A-A520-EE123FD3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24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8F9511-355E-4F68-B4C4-F33920468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BDC10412-E5C6-4BE9-A7CA-405E3132C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276AD-AD6F-4A17-AD2B-704791CE94A0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190C1CA-5F59-48A7-B5DB-9D6446466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73B02210-EA35-4908-9974-E9D85F295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20C5-B3F6-4A7A-A520-EE123FD3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387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11695F48-E1A0-4A5F-9E62-EA40B2562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276AD-AD6F-4A17-AD2B-704791CE94A0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2ED9266B-5E5D-40D2-A554-D1E3A5F6B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701E5F0F-B7D1-4003-A0DB-FF9AF3EBA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20C5-B3F6-4A7A-A520-EE123FD3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74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07D8CDC-4B15-43E5-AF07-A8D9EB90D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44C3C31-1C05-4AEC-9327-7787DE76C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6C9B255-77EB-4511-991A-07C4D9477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0987277-4738-4BFA-9701-1F72BFB9B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276AD-AD6F-4A17-AD2B-704791CE94A0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BD6C06F-C9FB-414D-8B10-B34DBAE9B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0AD4976-9A2F-4B5C-95B4-B0F985D82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20C5-B3F6-4A7A-A520-EE123FD3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435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18C5E60-705A-4B23-B838-BF30BC01D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3A705A12-635D-48EC-B921-B7E8D0D068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F8C36E62-EE7D-4168-BA69-347A39616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72DAC86-86C5-4B5D-A62F-025E50C9D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276AD-AD6F-4A17-AD2B-704791CE94A0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F64F8B2-64DA-4D5E-BCB1-280AE7B47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FAF1B79-949F-4AC1-BFF8-34B63FE0D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20C5-B3F6-4A7A-A520-EE123FD3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190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F82E299-6CD7-449E-ABB4-38B428B24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9F8858F-BF0E-45B6-862F-8952ADBEF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514F008-842C-4ACE-ADE4-8C1DC1F9D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276AD-AD6F-4A17-AD2B-704791CE94A0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B026B26-401F-48F9-8D81-D0B61E65C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D9AFB6D-79A9-4942-92AC-0A3884285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20C5-B3F6-4A7A-A520-EE123FD3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10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6101DA26-E3B0-4CA4-9A3B-B230356ED8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32EBB3E0-B54F-408B-BEE3-96228BDEA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291FD2C-D770-478A-B6B4-742934F2A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276AD-AD6F-4A17-AD2B-704791CE94A0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5500A69-D848-4045-BE3B-67C261B41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7FDDB1D-D919-4163-A279-584C24D1A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20C5-B3F6-4A7A-A520-EE123FD3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16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F0F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144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F0F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517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F0F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8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0682F378-23B3-4ABD-A407-905B5F67B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0C5A673-AB05-42DB-91F9-2ADE0D60B4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B32F372-D0BD-4D82-8769-A56898A7C9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276AD-AD6F-4A17-AD2B-704791CE94A0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3F28F94-8450-41FC-B1A4-7862B9B7E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3FFD697-EF88-448B-AB91-FF5F917127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520C5-B3F6-4A7A-A520-EE123FD3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914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67">
            <a:extLst>
              <a:ext uri="{FF2B5EF4-FFF2-40B4-BE49-F238E27FC236}">
                <a16:creationId xmlns:a16="http://schemas.microsoft.com/office/drawing/2014/main" id="{58D482ED-7950-4663-9F71-2D90A12A7DD9}"/>
              </a:ext>
            </a:extLst>
          </p:cNvPr>
          <p:cNvGrpSpPr/>
          <p:nvPr/>
        </p:nvGrpSpPr>
        <p:grpSpPr>
          <a:xfrm rot="10800000">
            <a:off x="50617" y="-414382"/>
            <a:ext cx="5229632" cy="7322389"/>
            <a:chOff x="6931563" y="-362407"/>
            <a:chExt cx="5229632" cy="7322389"/>
          </a:xfrm>
        </p:grpSpPr>
        <p:sp>
          <p:nvSpPr>
            <p:cNvPr id="13" name="任意多边形 66">
              <a:extLst>
                <a:ext uri="{FF2B5EF4-FFF2-40B4-BE49-F238E27FC236}">
                  <a16:creationId xmlns:a16="http://schemas.microsoft.com/office/drawing/2014/main" id="{ED92D74F-A08F-490F-866C-7F3752516E9D}"/>
                </a:ext>
              </a:extLst>
            </p:cNvPr>
            <p:cNvSpPr/>
            <p:nvPr/>
          </p:nvSpPr>
          <p:spPr>
            <a:xfrm rot="17495500">
              <a:off x="7365376" y="1410929"/>
              <a:ext cx="6569156" cy="3022483"/>
            </a:xfrm>
            <a:custGeom>
              <a:avLst/>
              <a:gdLst>
                <a:gd name="connsiteX0" fmla="*/ 5829290 w 6569156"/>
                <a:gd name="connsiteY0" fmla="*/ 271 h 3022483"/>
                <a:gd name="connsiteX1" fmla="*/ 6569156 w 6569156"/>
                <a:gd name="connsiteY1" fmla="*/ 1869754 h 3022483"/>
                <a:gd name="connsiteX2" fmla="*/ 3656461 w 6569156"/>
                <a:gd name="connsiteY2" fmla="*/ 3022483 h 3022483"/>
                <a:gd name="connsiteX3" fmla="*/ 1820584 w 6569156"/>
                <a:gd name="connsiteY3" fmla="*/ 3022482 h 3022483"/>
                <a:gd name="connsiteX4" fmla="*/ 1820585 w 6569156"/>
                <a:gd name="connsiteY4" fmla="*/ 3019033 h 3022483"/>
                <a:gd name="connsiteX5" fmla="*/ 1151961 w 6569156"/>
                <a:gd name="connsiteY5" fmla="*/ 3018592 h 3022483"/>
                <a:gd name="connsiteX6" fmla="*/ 1151514 w 6569156"/>
                <a:gd name="connsiteY6" fmla="*/ 3018168 h 3022483"/>
                <a:gd name="connsiteX7" fmla="*/ 1091065 w 6569156"/>
                <a:gd name="connsiteY7" fmla="*/ 3019739 h 3022483"/>
                <a:gd name="connsiteX8" fmla="*/ 88249 w 6569156"/>
                <a:gd name="connsiteY8" fmla="*/ 2320941 h 3022483"/>
                <a:gd name="connsiteX9" fmla="*/ 13477 w 6569156"/>
                <a:gd name="connsiteY9" fmla="*/ 1996925 h 3022483"/>
                <a:gd name="connsiteX10" fmla="*/ 11852 w 6569156"/>
                <a:gd name="connsiteY10" fmla="*/ 1934422 h 3022483"/>
                <a:gd name="connsiteX11" fmla="*/ 0 w 6569156"/>
                <a:gd name="connsiteY11" fmla="*/ 1923150 h 3022483"/>
                <a:gd name="connsiteX12" fmla="*/ 1269 w 6569156"/>
                <a:gd name="connsiteY12" fmla="*/ 0 h 3022483"/>
                <a:gd name="connsiteX13" fmla="*/ 1820584 w 6569156"/>
                <a:gd name="connsiteY13" fmla="*/ 1201 h 3022483"/>
                <a:gd name="connsiteX14" fmla="*/ 1820584 w 6569156"/>
                <a:gd name="connsiteY14" fmla="*/ 271 h 3022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569156" h="3022483">
                  <a:moveTo>
                    <a:pt x="5829290" y="271"/>
                  </a:moveTo>
                  <a:lnTo>
                    <a:pt x="6569156" y="1869754"/>
                  </a:lnTo>
                  <a:lnTo>
                    <a:pt x="3656461" y="3022483"/>
                  </a:lnTo>
                  <a:lnTo>
                    <a:pt x="1820584" y="3022482"/>
                  </a:lnTo>
                  <a:lnTo>
                    <a:pt x="1820585" y="3019033"/>
                  </a:lnTo>
                  <a:lnTo>
                    <a:pt x="1151961" y="3018592"/>
                  </a:lnTo>
                  <a:lnTo>
                    <a:pt x="1151514" y="3018168"/>
                  </a:lnTo>
                  <a:lnTo>
                    <a:pt x="1091065" y="3019739"/>
                  </a:lnTo>
                  <a:cubicBezTo>
                    <a:pt x="660300" y="3009701"/>
                    <a:pt x="256783" y="2746791"/>
                    <a:pt x="88249" y="2320941"/>
                  </a:cubicBezTo>
                  <a:cubicBezTo>
                    <a:pt x="46115" y="2214478"/>
                    <a:pt x="21659" y="2105392"/>
                    <a:pt x="13477" y="1996925"/>
                  </a:cubicBezTo>
                  <a:lnTo>
                    <a:pt x="11852" y="1934422"/>
                  </a:lnTo>
                  <a:lnTo>
                    <a:pt x="0" y="1923150"/>
                  </a:lnTo>
                  <a:lnTo>
                    <a:pt x="1269" y="0"/>
                  </a:lnTo>
                  <a:lnTo>
                    <a:pt x="1820584" y="1201"/>
                  </a:lnTo>
                  <a:lnTo>
                    <a:pt x="1820584" y="271"/>
                  </a:lnTo>
                  <a:close/>
                </a:path>
              </a:pathLst>
            </a:custGeom>
            <a:solidFill>
              <a:srgbClr val="147887"/>
            </a:solidFill>
            <a:ln>
              <a:noFill/>
            </a:ln>
            <a:effectLst>
              <a:outerShdw blurRad="254000" dist="63500" dir="8100000" algn="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任意多边形 48">
              <a:extLst>
                <a:ext uri="{FF2B5EF4-FFF2-40B4-BE49-F238E27FC236}">
                  <a16:creationId xmlns:a16="http://schemas.microsoft.com/office/drawing/2014/main" id="{FCC5AD00-23A2-4D83-A73B-F4A01F3B475A}"/>
                </a:ext>
              </a:extLst>
            </p:cNvPr>
            <p:cNvSpPr/>
            <p:nvPr/>
          </p:nvSpPr>
          <p:spPr>
            <a:xfrm rot="14875364">
              <a:off x="5401900" y="2498434"/>
              <a:ext cx="5991211" cy="2931885"/>
            </a:xfrm>
            <a:custGeom>
              <a:avLst/>
              <a:gdLst>
                <a:gd name="connsiteX0" fmla="*/ 14690 w 5991211"/>
                <a:gd name="connsiteY0" fmla="*/ 2889749 h 2931885"/>
                <a:gd name="connsiteX1" fmla="*/ 13712 w 5991211"/>
                <a:gd name="connsiteY1" fmla="*/ 2918109 h 2931885"/>
                <a:gd name="connsiteX2" fmla="*/ 14590 w 5991211"/>
                <a:gd name="connsiteY2" fmla="*/ 2931885 h 2931885"/>
                <a:gd name="connsiteX3" fmla="*/ 0 w 5991211"/>
                <a:gd name="connsiteY3" fmla="*/ 2925967 h 2931885"/>
                <a:gd name="connsiteX4" fmla="*/ 5991211 w 5991211"/>
                <a:gd name="connsiteY4" fmla="*/ 0 h 2931885"/>
                <a:gd name="connsiteX5" fmla="*/ 5349311 w 5991211"/>
                <a:gd name="connsiteY5" fmla="*/ 1582610 h 2931885"/>
                <a:gd name="connsiteX6" fmla="*/ 5345572 w 5991211"/>
                <a:gd name="connsiteY6" fmla="*/ 1585100 h 2931885"/>
                <a:gd name="connsiteX7" fmla="*/ 5284639 w 5991211"/>
                <a:gd name="connsiteY7" fmla="*/ 1700504 h 2931885"/>
                <a:gd name="connsiteX8" fmla="*/ 4724060 w 5991211"/>
                <a:gd name="connsiteY8" fmla="*/ 2005691 h 2931885"/>
                <a:gd name="connsiteX9" fmla="*/ 4711503 w 5991211"/>
                <a:gd name="connsiteY9" fmla="*/ 2004629 h 2931885"/>
                <a:gd name="connsiteX10" fmla="*/ 1296583 w 5991211"/>
                <a:gd name="connsiteY10" fmla="*/ 2004629 h 2931885"/>
                <a:gd name="connsiteX11" fmla="*/ 1296583 w 5991211"/>
                <a:gd name="connsiteY11" fmla="*/ 2007196 h 2931885"/>
                <a:gd name="connsiteX12" fmla="*/ 882633 w 5991211"/>
                <a:gd name="connsiteY12" fmla="*/ 2007196 h 2931885"/>
                <a:gd name="connsiteX13" fmla="*/ 882052 w 5991211"/>
                <a:gd name="connsiteY13" fmla="*/ 2008628 h 2931885"/>
                <a:gd name="connsiteX14" fmla="*/ 811512 w 5991211"/>
                <a:gd name="connsiteY14" fmla="*/ 2013121 h 2931885"/>
                <a:gd name="connsiteX15" fmla="*/ 276314 w 5991211"/>
                <a:gd name="connsiteY15" fmla="*/ 2270663 h 2931885"/>
                <a:gd name="connsiteX16" fmla="*/ 257260 w 5991211"/>
                <a:gd name="connsiteY16" fmla="*/ 2291692 h 2931885"/>
                <a:gd name="connsiteX17" fmla="*/ 372650 w 5991211"/>
                <a:gd name="connsiteY17" fmla="*/ 2007196 h 2931885"/>
                <a:gd name="connsiteX18" fmla="*/ 372649 w 5991211"/>
                <a:gd name="connsiteY18" fmla="*/ 2007196 h 2931885"/>
                <a:gd name="connsiteX19" fmla="*/ 902240 w 5991211"/>
                <a:gd name="connsiteY19" fmla="*/ 701486 h 2931885"/>
                <a:gd name="connsiteX20" fmla="*/ 902241 w 5991211"/>
                <a:gd name="connsiteY20" fmla="*/ 701485 h 2931885"/>
                <a:gd name="connsiteX21" fmla="*/ 1000850 w 5991211"/>
                <a:gd name="connsiteY21" fmla="*/ 458364 h 2931885"/>
                <a:gd name="connsiteX22" fmla="*/ 1527120 w 5991211"/>
                <a:gd name="connsiteY22" fmla="*/ 17970 h 2931885"/>
                <a:gd name="connsiteX23" fmla="*/ 1662288 w 5991211"/>
                <a:gd name="connsiteY23" fmla="*/ 2773 h 2931885"/>
                <a:gd name="connsiteX24" fmla="*/ 1665304 w 5991211"/>
                <a:gd name="connsiteY24" fmla="*/ 0 h 2931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91211" h="2931885">
                  <a:moveTo>
                    <a:pt x="14690" y="2889749"/>
                  </a:moveTo>
                  <a:lnTo>
                    <a:pt x="13712" y="2918109"/>
                  </a:lnTo>
                  <a:lnTo>
                    <a:pt x="14590" y="2931885"/>
                  </a:lnTo>
                  <a:lnTo>
                    <a:pt x="0" y="2925967"/>
                  </a:lnTo>
                  <a:close/>
                  <a:moveTo>
                    <a:pt x="5991211" y="0"/>
                  </a:moveTo>
                  <a:lnTo>
                    <a:pt x="5349311" y="1582610"/>
                  </a:lnTo>
                  <a:lnTo>
                    <a:pt x="5345572" y="1585100"/>
                  </a:lnTo>
                  <a:lnTo>
                    <a:pt x="5284639" y="1700504"/>
                  </a:lnTo>
                  <a:cubicBezTo>
                    <a:pt x="5158460" y="1890117"/>
                    <a:pt x="4946665" y="2002390"/>
                    <a:pt x="4724060" y="2005691"/>
                  </a:cubicBezTo>
                  <a:lnTo>
                    <a:pt x="4711503" y="2004629"/>
                  </a:lnTo>
                  <a:lnTo>
                    <a:pt x="1296583" y="2004629"/>
                  </a:lnTo>
                  <a:lnTo>
                    <a:pt x="1296583" y="2007196"/>
                  </a:lnTo>
                  <a:lnTo>
                    <a:pt x="882633" y="2007196"/>
                  </a:lnTo>
                  <a:lnTo>
                    <a:pt x="882052" y="2008628"/>
                  </a:lnTo>
                  <a:lnTo>
                    <a:pt x="811512" y="2013121"/>
                  </a:lnTo>
                  <a:cubicBezTo>
                    <a:pt x="610183" y="2035828"/>
                    <a:pt x="420587" y="2126410"/>
                    <a:pt x="276314" y="2270663"/>
                  </a:cubicBezTo>
                  <a:lnTo>
                    <a:pt x="257260" y="2291692"/>
                  </a:lnTo>
                  <a:lnTo>
                    <a:pt x="372650" y="2007196"/>
                  </a:lnTo>
                  <a:lnTo>
                    <a:pt x="372649" y="2007196"/>
                  </a:lnTo>
                  <a:lnTo>
                    <a:pt x="902240" y="701486"/>
                  </a:lnTo>
                  <a:lnTo>
                    <a:pt x="902241" y="701485"/>
                  </a:lnTo>
                  <a:lnTo>
                    <a:pt x="1000850" y="458364"/>
                  </a:lnTo>
                  <a:cubicBezTo>
                    <a:pt x="1095649" y="224637"/>
                    <a:pt x="1297650" y="66599"/>
                    <a:pt x="1527120" y="17970"/>
                  </a:cubicBezTo>
                  <a:lnTo>
                    <a:pt x="1662288" y="2773"/>
                  </a:lnTo>
                  <a:lnTo>
                    <a:pt x="1665304" y="0"/>
                  </a:lnTo>
                  <a:close/>
                </a:path>
              </a:pathLst>
            </a:custGeom>
            <a:solidFill>
              <a:srgbClr val="147887"/>
            </a:solidFill>
            <a:ln>
              <a:noFill/>
            </a:ln>
            <a:effectLst>
              <a:outerShdw blurRad="508000" dist="190500" dir="8100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6" name="矩形 7">
            <a:extLst>
              <a:ext uri="{FF2B5EF4-FFF2-40B4-BE49-F238E27FC236}">
                <a16:creationId xmlns:a16="http://schemas.microsoft.com/office/drawing/2014/main" id="{E0EF7F3C-CEE0-4DCF-9999-0C77F5F28FC8}"/>
              </a:ext>
            </a:extLst>
          </p:cNvPr>
          <p:cNvSpPr/>
          <p:nvPr/>
        </p:nvSpPr>
        <p:spPr>
          <a:xfrm>
            <a:off x="6014608" y="1583366"/>
            <a:ext cx="6002197" cy="2194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8350"/>
              </a:lnSpc>
            </a:pPr>
            <a:r>
              <a:rPr lang="ar-EG" sz="6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منصة </a:t>
            </a:r>
            <a:endParaRPr lang="en-US" sz="6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ts val="8350"/>
              </a:lnSpc>
            </a:pPr>
            <a:r>
              <a:rPr lang="ar-EG" sz="6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ليتست</a:t>
            </a:r>
            <a:r>
              <a:rPr lang="ar-EG" sz="6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سوفت التقنية</a:t>
            </a:r>
            <a:endParaRPr lang="en-US" sz="6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矩形 6">
            <a:extLst>
              <a:ext uri="{FF2B5EF4-FFF2-40B4-BE49-F238E27FC236}">
                <a16:creationId xmlns:a16="http://schemas.microsoft.com/office/drawing/2014/main" id="{BB5272F4-A968-4EB7-BDC9-69AC1FBF6CF0}"/>
              </a:ext>
            </a:extLst>
          </p:cNvPr>
          <p:cNvSpPr/>
          <p:nvPr/>
        </p:nvSpPr>
        <p:spPr>
          <a:xfrm>
            <a:off x="6122807" y="3966646"/>
            <a:ext cx="5946477" cy="523220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15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ar-EG" altLang="zh-CN" sz="2800" dirty="0">
                <a:solidFill>
                  <a:srgbClr val="147887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من الأفكار الى الواقع نبني المستقبل</a:t>
            </a:r>
            <a:endParaRPr lang="en-US" altLang="zh-CN" sz="2800" dirty="0">
              <a:solidFill>
                <a:srgbClr val="147887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93CA966E-0CF7-41DD-80A1-32C9245D0108}"/>
              </a:ext>
            </a:extLst>
          </p:cNvPr>
          <p:cNvSpPr>
            <a:spLocks/>
          </p:cNvSpPr>
          <p:nvPr/>
        </p:nvSpPr>
        <p:spPr bwMode="auto">
          <a:xfrm>
            <a:off x="6345264" y="4582472"/>
            <a:ext cx="5501561" cy="486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spcBef>
                <a:spcPts val="2000"/>
              </a:spcBef>
              <a:buSzPct val="100000"/>
              <a:buFont typeface="Arial" panose="020B0604020202020204" pitchFamily="34" charset="0"/>
              <a:buChar char="•"/>
              <a:defRPr sz="8500">
                <a:solidFill>
                  <a:srgbClr val="2728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2000"/>
              </a:spcBef>
              <a:buSzPct val="100000"/>
              <a:buFont typeface="Arial" panose="020B0604020202020204" pitchFamily="34" charset="0"/>
              <a:buChar char="•"/>
              <a:defRPr sz="8500">
                <a:solidFill>
                  <a:srgbClr val="2728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2000"/>
              </a:spcBef>
              <a:buSzPct val="100000"/>
              <a:buFont typeface="Arial" panose="020B0604020202020204" pitchFamily="34" charset="0"/>
              <a:buChar char="•"/>
              <a:defRPr sz="8500">
                <a:solidFill>
                  <a:srgbClr val="2728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2000"/>
              </a:spcBef>
              <a:buSzPct val="100000"/>
              <a:buFont typeface="Arial" panose="020B0604020202020204" pitchFamily="34" charset="0"/>
              <a:buChar char="•"/>
              <a:defRPr sz="8500">
                <a:solidFill>
                  <a:srgbClr val="2728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2000"/>
              </a:spcBef>
              <a:buSzPct val="100000"/>
              <a:buFont typeface="Arial" panose="020B0604020202020204" pitchFamily="34" charset="0"/>
              <a:buChar char="•"/>
              <a:defRPr sz="8500">
                <a:solidFill>
                  <a:srgbClr val="2728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defTabSz="2436813" eaLnBrk="0" fontAlgn="base" hangingPunct="0">
              <a:spcBef>
                <a:spcPts val="2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8500">
                <a:solidFill>
                  <a:srgbClr val="2728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defTabSz="2436813" eaLnBrk="0" fontAlgn="base" hangingPunct="0">
              <a:spcBef>
                <a:spcPts val="2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8500">
                <a:solidFill>
                  <a:srgbClr val="2728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defTabSz="2436813" eaLnBrk="0" fontAlgn="base" hangingPunct="0">
              <a:spcBef>
                <a:spcPts val="2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8500">
                <a:solidFill>
                  <a:srgbClr val="2728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defTabSz="2436813" eaLnBrk="0" fontAlgn="base" hangingPunct="0">
              <a:spcBef>
                <a:spcPts val="2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8500">
                <a:solidFill>
                  <a:srgbClr val="2728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ar-EG" sz="9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اكتشف أحدث التقنيات وأقوى الأدوات في مجال تطوير المواقع الإلكترونية، التي تمكّنك من تصميم مواقع احترافية تتميز بالسرعة، والجاذبية، وسهولة الاستخدام، مع أداء متفوق وتجربة مستخدم مميزة.</a:t>
            </a:r>
            <a:endParaRPr lang="en-US" sz="9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9" name="组合 69">
            <a:extLst>
              <a:ext uri="{FF2B5EF4-FFF2-40B4-BE49-F238E27FC236}">
                <a16:creationId xmlns:a16="http://schemas.microsoft.com/office/drawing/2014/main" id="{94C926E2-255D-47A1-85D5-E8E47D8FC824}"/>
              </a:ext>
            </a:extLst>
          </p:cNvPr>
          <p:cNvGrpSpPr/>
          <p:nvPr/>
        </p:nvGrpSpPr>
        <p:grpSpPr>
          <a:xfrm>
            <a:off x="714672" y="2733176"/>
            <a:ext cx="2081614" cy="1016684"/>
            <a:chOff x="6606038" y="3467277"/>
            <a:chExt cx="2081614" cy="1016684"/>
          </a:xfrm>
        </p:grpSpPr>
        <p:sp>
          <p:nvSpPr>
            <p:cNvPr id="20" name="矩形 5">
              <a:extLst>
                <a:ext uri="{FF2B5EF4-FFF2-40B4-BE49-F238E27FC236}">
                  <a16:creationId xmlns:a16="http://schemas.microsoft.com/office/drawing/2014/main" id="{271EE7E7-1F31-4929-8689-A0C21B1864FD}"/>
                </a:ext>
              </a:extLst>
            </p:cNvPr>
            <p:cNvSpPr/>
            <p:nvPr/>
          </p:nvSpPr>
          <p:spPr>
            <a:xfrm>
              <a:off x="6606038" y="3467277"/>
              <a:ext cx="2081614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LATESTS SOFT</a:t>
              </a:r>
            </a:p>
          </p:txBody>
        </p:sp>
        <p:sp>
          <p:nvSpPr>
            <p:cNvPr id="21" name="矩形 68">
              <a:extLst>
                <a:ext uri="{FF2B5EF4-FFF2-40B4-BE49-F238E27FC236}">
                  <a16:creationId xmlns:a16="http://schemas.microsoft.com/office/drawing/2014/main" id="{A56AD3A6-E201-437C-97D8-BA1F84DBAF73}"/>
                </a:ext>
              </a:extLst>
            </p:cNvPr>
            <p:cNvSpPr/>
            <p:nvPr/>
          </p:nvSpPr>
          <p:spPr>
            <a:xfrm>
              <a:off x="6897794" y="4222351"/>
              <a:ext cx="1498101" cy="261610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85000"/>
                    </a:schemeClr>
                  </a:solidFill>
                </a:rPr>
                <a:t>latestssoft.com</a:t>
              </a:r>
            </a:p>
          </p:txBody>
        </p:sp>
      </p:grpSp>
      <p:sp>
        <p:nvSpPr>
          <p:cNvPr id="24" name="Trapezoid 13">
            <a:extLst>
              <a:ext uri="{FF2B5EF4-FFF2-40B4-BE49-F238E27FC236}">
                <a16:creationId xmlns:a16="http://schemas.microsoft.com/office/drawing/2014/main" id="{4CD10EED-4FC2-4C6B-8AF8-26D9518604CC}"/>
              </a:ext>
            </a:extLst>
          </p:cNvPr>
          <p:cNvSpPr/>
          <p:nvPr/>
        </p:nvSpPr>
        <p:spPr>
          <a:xfrm>
            <a:off x="1620234" y="2200975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7" name="Block Arc 41">
            <a:extLst>
              <a:ext uri="{FF2B5EF4-FFF2-40B4-BE49-F238E27FC236}">
                <a16:creationId xmlns:a16="http://schemas.microsoft.com/office/drawing/2014/main" id="{64765C52-DCD1-4186-85C2-ED08FAA301FA}"/>
              </a:ext>
            </a:extLst>
          </p:cNvPr>
          <p:cNvSpPr/>
          <p:nvPr/>
        </p:nvSpPr>
        <p:spPr>
          <a:xfrm>
            <a:off x="764269" y="3329854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06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1FFA8969-9441-4699-82AF-8907ED300B5D}"/>
              </a:ext>
            </a:extLst>
          </p:cNvPr>
          <p:cNvSpPr/>
          <p:nvPr/>
        </p:nvSpPr>
        <p:spPr>
          <a:xfrm>
            <a:off x="671" y="1713088"/>
            <a:ext cx="12190662" cy="2491122"/>
          </a:xfrm>
          <a:prstGeom prst="rect">
            <a:avLst/>
          </a:prstGeom>
          <a:solidFill>
            <a:srgbClr val="147887"/>
          </a:solidFill>
          <a:ln w="12700" cap="flat" cmpd="sng" algn="ctr">
            <a:noFill/>
            <a:prstDash val="solid"/>
            <a:miter lim="800000"/>
          </a:ln>
          <a:effectLst>
            <a:outerShdw blurRad="254000" dist="114300" dir="5400000" sx="90000" sy="90000" algn="t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99" b="1" dirty="0">
              <a:solidFill>
                <a:prstClr val="white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Aa楷体" panose="02000500000000000000" pitchFamily="2" charset="-122"/>
              <a:sym typeface="+mn-lt"/>
            </a:endParaRPr>
          </a:p>
        </p:txBody>
      </p:sp>
      <p:sp>
        <p:nvSpPr>
          <p:cNvPr id="3" name="矩形 3">
            <a:extLst>
              <a:ext uri="{FF2B5EF4-FFF2-40B4-BE49-F238E27FC236}">
                <a16:creationId xmlns:a16="http://schemas.microsoft.com/office/drawing/2014/main" id="{C10178E8-D793-426C-8626-B3ADD3748F6C}"/>
              </a:ext>
            </a:extLst>
          </p:cNvPr>
          <p:cNvSpPr/>
          <p:nvPr/>
        </p:nvSpPr>
        <p:spPr>
          <a:xfrm>
            <a:off x="671" y="1713088"/>
            <a:ext cx="12191329" cy="249112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254000" dist="114300" dir="5400000" sx="90000" sy="90000" algn="t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99" b="1" dirty="0">
              <a:solidFill>
                <a:prstClr val="white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Aa楷体" panose="02000500000000000000" pitchFamily="2" charset="-122"/>
              <a:sym typeface="+mn-lt"/>
            </a:endParaRPr>
          </a:p>
        </p:txBody>
      </p:sp>
      <p:grpSp>
        <p:nvGrpSpPr>
          <p:cNvPr id="4" name="组合 4">
            <a:extLst>
              <a:ext uri="{FF2B5EF4-FFF2-40B4-BE49-F238E27FC236}">
                <a16:creationId xmlns:a16="http://schemas.microsoft.com/office/drawing/2014/main" id="{2BB54D6B-FD04-4E6B-BC1A-A6DF33FC8B0E}"/>
              </a:ext>
            </a:extLst>
          </p:cNvPr>
          <p:cNvGrpSpPr/>
          <p:nvPr/>
        </p:nvGrpSpPr>
        <p:grpSpPr>
          <a:xfrm>
            <a:off x="8682624" y="2510334"/>
            <a:ext cx="2874966" cy="3443862"/>
            <a:chOff x="8682906" y="2316480"/>
            <a:chExt cx="2875281" cy="3444240"/>
          </a:xfrm>
        </p:grpSpPr>
        <p:grpSp>
          <p:nvGrpSpPr>
            <p:cNvPr id="5" name="组合 5">
              <a:extLst>
                <a:ext uri="{FF2B5EF4-FFF2-40B4-BE49-F238E27FC236}">
                  <a16:creationId xmlns:a16="http://schemas.microsoft.com/office/drawing/2014/main" id="{8E1FD41E-2316-472F-80FD-CF6AF76B665A}"/>
                </a:ext>
              </a:extLst>
            </p:cNvPr>
            <p:cNvGrpSpPr/>
            <p:nvPr/>
          </p:nvGrpSpPr>
          <p:grpSpPr>
            <a:xfrm>
              <a:off x="8682906" y="2316480"/>
              <a:ext cx="2875281" cy="3444240"/>
              <a:chOff x="8463279" y="2316480"/>
              <a:chExt cx="2875281" cy="3444240"/>
            </a:xfrm>
          </p:grpSpPr>
          <p:sp>
            <p:nvSpPr>
              <p:cNvPr id="8" name="iš1íḋê">
                <a:extLst>
                  <a:ext uri="{FF2B5EF4-FFF2-40B4-BE49-F238E27FC236}">
                    <a16:creationId xmlns:a16="http://schemas.microsoft.com/office/drawing/2014/main" id="{13F3882B-274A-4A29-B143-5AE4B2D83C61}"/>
                  </a:ext>
                </a:extLst>
              </p:cNvPr>
              <p:cNvSpPr/>
              <p:nvPr/>
            </p:nvSpPr>
            <p:spPr>
              <a:xfrm>
                <a:off x="8463279" y="2316480"/>
                <a:ext cx="2875281" cy="3444240"/>
              </a:xfrm>
              <a:prstGeom prst="roundRect">
                <a:avLst>
                  <a:gd name="adj" fmla="val 4401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0" dist="190500" dir="5400000" sx="95000" sy="95000" algn="t" rotWithShape="0">
                  <a:schemeClr val="tx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Aa楷体" panose="02000500000000000000" pitchFamily="2" charset="-122"/>
                  <a:sym typeface="+mn-lt"/>
                </a:endParaRPr>
              </a:p>
            </p:txBody>
          </p:sp>
          <p:sp>
            <p:nvSpPr>
              <p:cNvPr id="9" name="矩形: 圆角 12">
                <a:extLst>
                  <a:ext uri="{FF2B5EF4-FFF2-40B4-BE49-F238E27FC236}">
                    <a16:creationId xmlns:a16="http://schemas.microsoft.com/office/drawing/2014/main" id="{D75C3153-80FF-477A-AB2E-76208F68A94D}"/>
                  </a:ext>
                </a:extLst>
              </p:cNvPr>
              <p:cNvSpPr/>
              <p:nvPr/>
            </p:nvSpPr>
            <p:spPr>
              <a:xfrm>
                <a:off x="9143999" y="5715001"/>
                <a:ext cx="1513840" cy="45719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lumMod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254000" dist="114300" dir="5400000" sx="90000" sy="90000" algn="t" rotWithShape="0">
                  <a:schemeClr val="accent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99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Aa楷体" panose="02000500000000000000" pitchFamily="2" charset="-122"/>
                  <a:sym typeface="+mn-lt"/>
                </a:endParaRPr>
              </a:p>
            </p:txBody>
          </p:sp>
        </p:grpSp>
        <p:sp>
          <p:nvSpPr>
            <p:cNvPr id="6" name="文本框 6">
              <a:extLst>
                <a:ext uri="{FF2B5EF4-FFF2-40B4-BE49-F238E27FC236}">
                  <a16:creationId xmlns:a16="http://schemas.microsoft.com/office/drawing/2014/main" id="{9C8DD9BD-DE88-40C7-ABD1-674E24F1F538}"/>
                </a:ext>
              </a:extLst>
            </p:cNvPr>
            <p:cNvSpPr txBox="1"/>
            <p:nvPr/>
          </p:nvSpPr>
          <p:spPr>
            <a:xfrm>
              <a:off x="8883482" y="3662908"/>
              <a:ext cx="2474128" cy="7079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EG" sz="2000" dirty="0">
                  <a:solidFill>
                    <a:srgbClr val="147887"/>
                  </a:solidFill>
                </a:rPr>
                <a:t>تصميم سلس وتفاعلي لتلبية احتياجات المستخدمين.</a:t>
              </a:r>
            </a:p>
          </p:txBody>
        </p:sp>
        <p:sp>
          <p:nvSpPr>
            <p:cNvPr id="7" name="椭圆 7">
              <a:extLst>
                <a:ext uri="{FF2B5EF4-FFF2-40B4-BE49-F238E27FC236}">
                  <a16:creationId xmlns:a16="http://schemas.microsoft.com/office/drawing/2014/main" id="{7741706B-910A-4244-BB70-843522869EAF}"/>
                </a:ext>
              </a:extLst>
            </p:cNvPr>
            <p:cNvSpPr/>
            <p:nvPr/>
          </p:nvSpPr>
          <p:spPr>
            <a:xfrm flipH="1">
              <a:off x="9342833" y="2515627"/>
              <a:ext cx="1572385" cy="8602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254000" dist="114300" dir="5400000" sx="90000" sy="90000" algn="t" rotWithShape="0">
                <a:schemeClr val="accent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EG" sz="1400" b="1" dirty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تجربة المستخدم</a:t>
              </a:r>
            </a:p>
            <a:p>
              <a:pPr algn="ctr"/>
              <a:endParaRPr lang="zh-CN" altLang="en-US" sz="1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Aa楷体" panose="02000500000000000000" pitchFamily="2" charset="-122"/>
                <a:sym typeface="+mn-lt"/>
              </a:endParaRPr>
            </a:p>
          </p:txBody>
        </p:sp>
      </p:grpSp>
      <p:grpSp>
        <p:nvGrpSpPr>
          <p:cNvPr id="10" name="组合 10">
            <a:extLst>
              <a:ext uri="{FF2B5EF4-FFF2-40B4-BE49-F238E27FC236}">
                <a16:creationId xmlns:a16="http://schemas.microsoft.com/office/drawing/2014/main" id="{D84F2F5C-31E2-4636-8526-19E266057072}"/>
              </a:ext>
            </a:extLst>
          </p:cNvPr>
          <p:cNvGrpSpPr/>
          <p:nvPr/>
        </p:nvGrpSpPr>
        <p:grpSpPr>
          <a:xfrm>
            <a:off x="4806180" y="2510334"/>
            <a:ext cx="2874966" cy="3443862"/>
            <a:chOff x="8682906" y="2316480"/>
            <a:chExt cx="2875281" cy="3444240"/>
          </a:xfrm>
        </p:grpSpPr>
        <p:grpSp>
          <p:nvGrpSpPr>
            <p:cNvPr id="11" name="组合 11">
              <a:extLst>
                <a:ext uri="{FF2B5EF4-FFF2-40B4-BE49-F238E27FC236}">
                  <a16:creationId xmlns:a16="http://schemas.microsoft.com/office/drawing/2014/main" id="{100232F0-C1F2-4DE0-8118-7B54FDAE0E3B}"/>
                </a:ext>
              </a:extLst>
            </p:cNvPr>
            <p:cNvGrpSpPr/>
            <p:nvPr/>
          </p:nvGrpSpPr>
          <p:grpSpPr>
            <a:xfrm>
              <a:off x="8682906" y="2316480"/>
              <a:ext cx="2875281" cy="3444240"/>
              <a:chOff x="8463279" y="2316480"/>
              <a:chExt cx="2875281" cy="3444240"/>
            </a:xfrm>
          </p:grpSpPr>
          <p:sp>
            <p:nvSpPr>
              <p:cNvPr id="14" name="iš1íḋê">
                <a:extLst>
                  <a:ext uri="{FF2B5EF4-FFF2-40B4-BE49-F238E27FC236}">
                    <a16:creationId xmlns:a16="http://schemas.microsoft.com/office/drawing/2014/main" id="{822C3B03-C485-4781-9166-9F865B487B0F}"/>
                  </a:ext>
                </a:extLst>
              </p:cNvPr>
              <p:cNvSpPr/>
              <p:nvPr/>
            </p:nvSpPr>
            <p:spPr>
              <a:xfrm>
                <a:off x="8463279" y="2316480"/>
                <a:ext cx="2875281" cy="3444240"/>
              </a:xfrm>
              <a:prstGeom prst="roundRect">
                <a:avLst>
                  <a:gd name="adj" fmla="val 4401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0" dist="190500" dir="5400000" sx="95000" sy="95000" algn="t" rotWithShape="0">
                  <a:schemeClr val="tx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Aa楷体" panose="02000500000000000000" pitchFamily="2" charset="-122"/>
                  <a:sym typeface="+mn-lt"/>
                </a:endParaRPr>
              </a:p>
            </p:txBody>
          </p:sp>
          <p:sp>
            <p:nvSpPr>
              <p:cNvPr id="15" name="矩形: 圆角 27">
                <a:extLst>
                  <a:ext uri="{FF2B5EF4-FFF2-40B4-BE49-F238E27FC236}">
                    <a16:creationId xmlns:a16="http://schemas.microsoft.com/office/drawing/2014/main" id="{DD2026AD-BDC6-4BEE-8739-64A8CF433C89}"/>
                  </a:ext>
                </a:extLst>
              </p:cNvPr>
              <p:cNvSpPr/>
              <p:nvPr/>
            </p:nvSpPr>
            <p:spPr>
              <a:xfrm>
                <a:off x="9143999" y="5715001"/>
                <a:ext cx="1513840" cy="45719"/>
              </a:xfrm>
              <a:prstGeom prst="roundRect">
                <a:avLst>
                  <a:gd name="adj" fmla="val 50000"/>
                </a:avLst>
              </a:prstGeom>
              <a:solidFill>
                <a:srgbClr val="14788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254000" dist="114300" dir="5400000" sx="90000" sy="90000" algn="t" rotWithShape="0">
                  <a:schemeClr val="accent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99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Aa楷体" panose="02000500000000000000" pitchFamily="2" charset="-122"/>
                  <a:sym typeface="+mn-lt"/>
                </a:endParaRPr>
              </a:p>
            </p:txBody>
          </p:sp>
        </p:grpSp>
        <p:sp>
          <p:nvSpPr>
            <p:cNvPr id="12" name="文本框 12">
              <a:extLst>
                <a:ext uri="{FF2B5EF4-FFF2-40B4-BE49-F238E27FC236}">
                  <a16:creationId xmlns:a16="http://schemas.microsoft.com/office/drawing/2014/main" id="{0FEAA779-B1C2-431B-971E-73A01E29050F}"/>
                </a:ext>
              </a:extLst>
            </p:cNvPr>
            <p:cNvSpPr txBox="1"/>
            <p:nvPr/>
          </p:nvSpPr>
          <p:spPr>
            <a:xfrm>
              <a:off x="8883482" y="3662908"/>
              <a:ext cx="2474128" cy="7079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 hangingPunct="0"/>
              <a:r>
                <a:rPr lang="ar-EG" sz="2000" dirty="0">
                  <a:solidFill>
                    <a:srgbClr val="147887"/>
                  </a:solidFill>
                </a:rPr>
                <a:t>بصمة رقمية تعكس قيم الشركة وثقافتها</a:t>
              </a:r>
              <a:r>
                <a:rPr lang="en-US" sz="2000" dirty="0">
                  <a:solidFill>
                    <a:srgbClr val="147887"/>
                  </a:solidFill>
                </a:rPr>
                <a:t>.</a:t>
              </a:r>
              <a:endParaRPr lang="zh-CN" altLang="en-US" sz="2000" dirty="0">
                <a:solidFill>
                  <a:srgbClr val="147887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Aa楷体" panose="02000500000000000000" pitchFamily="2" charset="-122"/>
                <a:sym typeface="+mn-lt"/>
              </a:endParaRPr>
            </a:p>
          </p:txBody>
        </p:sp>
        <p:sp>
          <p:nvSpPr>
            <p:cNvPr id="13" name="椭圆 13">
              <a:extLst>
                <a:ext uri="{FF2B5EF4-FFF2-40B4-BE49-F238E27FC236}">
                  <a16:creationId xmlns:a16="http://schemas.microsoft.com/office/drawing/2014/main" id="{309CB25D-C661-4396-BA22-9E537A92DE22}"/>
                </a:ext>
              </a:extLst>
            </p:cNvPr>
            <p:cNvSpPr/>
            <p:nvPr/>
          </p:nvSpPr>
          <p:spPr>
            <a:xfrm flipH="1">
              <a:off x="9406768" y="2490316"/>
              <a:ext cx="1470697" cy="795421"/>
            </a:xfrm>
            <a:prstGeom prst="ellipse">
              <a:avLst/>
            </a:prstGeom>
            <a:solidFill>
              <a:srgbClr val="14788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254000" dist="114300" dir="5400000" sx="90000" sy="90000" algn="t" rotWithShape="0">
                <a:schemeClr val="accent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EG" sz="1400" b="1" dirty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بناء العلامة التجارية</a:t>
              </a:r>
            </a:p>
            <a:p>
              <a:pPr algn="ctr"/>
              <a:endParaRPr lang="zh-CN" altLang="en-US" sz="1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Aa楷体" panose="02000500000000000000" pitchFamily="2" charset="-122"/>
                <a:sym typeface="+mn-lt"/>
              </a:endParaRPr>
            </a:p>
          </p:txBody>
        </p:sp>
      </p:grpSp>
      <p:grpSp>
        <p:nvGrpSpPr>
          <p:cNvPr id="16" name="组合 16">
            <a:extLst>
              <a:ext uri="{FF2B5EF4-FFF2-40B4-BE49-F238E27FC236}">
                <a16:creationId xmlns:a16="http://schemas.microsoft.com/office/drawing/2014/main" id="{E063D361-BB97-4293-AE04-935574E8E4A6}"/>
              </a:ext>
            </a:extLst>
          </p:cNvPr>
          <p:cNvGrpSpPr/>
          <p:nvPr/>
        </p:nvGrpSpPr>
        <p:grpSpPr>
          <a:xfrm>
            <a:off x="929737" y="2510334"/>
            <a:ext cx="2874966" cy="3443862"/>
            <a:chOff x="8682906" y="2316480"/>
            <a:chExt cx="2875281" cy="3444240"/>
          </a:xfrm>
        </p:grpSpPr>
        <p:grpSp>
          <p:nvGrpSpPr>
            <p:cNvPr id="17" name="组合 17">
              <a:extLst>
                <a:ext uri="{FF2B5EF4-FFF2-40B4-BE49-F238E27FC236}">
                  <a16:creationId xmlns:a16="http://schemas.microsoft.com/office/drawing/2014/main" id="{01DDE17E-323E-4360-A3C5-D296E99892E0}"/>
                </a:ext>
              </a:extLst>
            </p:cNvPr>
            <p:cNvGrpSpPr/>
            <p:nvPr/>
          </p:nvGrpSpPr>
          <p:grpSpPr>
            <a:xfrm>
              <a:off x="8682906" y="2316480"/>
              <a:ext cx="2875281" cy="3444240"/>
              <a:chOff x="8463279" y="2316480"/>
              <a:chExt cx="2875281" cy="3444240"/>
            </a:xfrm>
          </p:grpSpPr>
          <p:sp>
            <p:nvSpPr>
              <p:cNvPr id="20" name="iš1íḋê">
                <a:extLst>
                  <a:ext uri="{FF2B5EF4-FFF2-40B4-BE49-F238E27FC236}">
                    <a16:creationId xmlns:a16="http://schemas.microsoft.com/office/drawing/2014/main" id="{CE2F2A7D-E18F-4199-819E-41A246E60AE0}"/>
                  </a:ext>
                </a:extLst>
              </p:cNvPr>
              <p:cNvSpPr/>
              <p:nvPr/>
            </p:nvSpPr>
            <p:spPr>
              <a:xfrm>
                <a:off x="8463279" y="2316480"/>
                <a:ext cx="2875281" cy="3444240"/>
              </a:xfrm>
              <a:prstGeom prst="roundRect">
                <a:avLst>
                  <a:gd name="adj" fmla="val 4401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0" dist="190500" dir="5400000" sx="95000" sy="95000" algn="t" rotWithShape="0">
                  <a:schemeClr val="tx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Aa楷体" panose="02000500000000000000" pitchFamily="2" charset="-122"/>
                  <a:sym typeface="+mn-lt"/>
                </a:endParaRPr>
              </a:p>
            </p:txBody>
          </p:sp>
          <p:sp>
            <p:nvSpPr>
              <p:cNvPr id="21" name="矩形: 圆角 34">
                <a:extLst>
                  <a:ext uri="{FF2B5EF4-FFF2-40B4-BE49-F238E27FC236}">
                    <a16:creationId xmlns:a16="http://schemas.microsoft.com/office/drawing/2014/main" id="{6293A58A-05D2-4E3A-BCE3-B42C0D3C67EF}"/>
                  </a:ext>
                </a:extLst>
              </p:cNvPr>
              <p:cNvSpPr/>
              <p:nvPr/>
            </p:nvSpPr>
            <p:spPr>
              <a:xfrm>
                <a:off x="9143999" y="5715001"/>
                <a:ext cx="1513840" cy="4571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254000" dist="114300" dir="5400000" sx="90000" sy="90000" algn="t" rotWithShape="0">
                  <a:schemeClr val="accent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99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Aa楷体" panose="02000500000000000000" pitchFamily="2" charset="-122"/>
                  <a:sym typeface="+mn-lt"/>
                </a:endParaRPr>
              </a:p>
            </p:txBody>
          </p:sp>
        </p:grpSp>
        <p:sp>
          <p:nvSpPr>
            <p:cNvPr id="18" name="文本框 18">
              <a:extLst>
                <a:ext uri="{FF2B5EF4-FFF2-40B4-BE49-F238E27FC236}">
                  <a16:creationId xmlns:a16="http://schemas.microsoft.com/office/drawing/2014/main" id="{CA148012-7518-4E99-BE6A-CF84D85E4483}"/>
                </a:ext>
              </a:extLst>
            </p:cNvPr>
            <p:cNvSpPr txBox="1"/>
            <p:nvPr/>
          </p:nvSpPr>
          <p:spPr>
            <a:xfrm>
              <a:off x="8883482" y="3662908"/>
              <a:ext cx="2474128" cy="7079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EG" sz="2000" dirty="0">
                  <a:solidFill>
                    <a:srgbClr val="147887"/>
                  </a:solidFill>
                </a:rPr>
                <a:t>تحميل سريع وتصفح سلس على جميع الأجهزة.</a:t>
              </a:r>
            </a:p>
          </p:txBody>
        </p:sp>
        <p:sp>
          <p:nvSpPr>
            <p:cNvPr id="19" name="椭圆 19">
              <a:extLst>
                <a:ext uri="{FF2B5EF4-FFF2-40B4-BE49-F238E27FC236}">
                  <a16:creationId xmlns:a16="http://schemas.microsoft.com/office/drawing/2014/main" id="{699532B1-8F99-4E9D-9B0E-90BDA0BD6DD9}"/>
                </a:ext>
              </a:extLst>
            </p:cNvPr>
            <p:cNvSpPr/>
            <p:nvPr/>
          </p:nvSpPr>
          <p:spPr>
            <a:xfrm flipH="1">
              <a:off x="9363626" y="2576007"/>
              <a:ext cx="1588724" cy="80999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254000" dist="114300" dir="5400000" sx="90000" sy="90000" algn="t" rotWithShape="0">
                <a:schemeClr val="accent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EG" sz="1600" b="1" dirty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الأداء المتميز</a:t>
              </a:r>
            </a:p>
            <a:p>
              <a:pPr algn="ctr"/>
              <a:endParaRPr lang="zh-CN" altLang="en-US" sz="1599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Aa楷体" panose="02000500000000000000" pitchFamily="2" charset="-122"/>
                <a:sym typeface="+mn-lt"/>
              </a:endParaRPr>
            </a:p>
          </p:txBody>
        </p:sp>
      </p:grp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508B46FD-2506-4384-83D2-B2988CF52428}"/>
              </a:ext>
            </a:extLst>
          </p:cNvPr>
          <p:cNvSpPr/>
          <p:nvPr/>
        </p:nvSpPr>
        <p:spPr>
          <a:xfrm>
            <a:off x="6643463" y="641055"/>
            <a:ext cx="55226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3600" b="1" dirty="0">
                <a:solidFill>
                  <a:schemeClr val="accent1"/>
                </a:solidFill>
              </a:rPr>
              <a:t>تصميم موقع جذاب وسهل الاستخدام</a:t>
            </a:r>
          </a:p>
        </p:txBody>
      </p:sp>
      <p:sp>
        <p:nvSpPr>
          <p:cNvPr id="29" name="شريط جانبي 28">
            <a:extLst>
              <a:ext uri="{FF2B5EF4-FFF2-40B4-BE49-F238E27FC236}">
                <a16:creationId xmlns:a16="http://schemas.microsoft.com/office/drawing/2014/main" id="{D328CB16-2235-4882-8221-75C68B0537EC}"/>
              </a:ext>
            </a:extLst>
          </p:cNvPr>
          <p:cNvSpPr/>
          <p:nvPr/>
        </p:nvSpPr>
        <p:spPr>
          <a:xfrm>
            <a:off x="6884093" y="1287386"/>
            <a:ext cx="5106487" cy="45719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53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6000">
        <p14:reveal thruBlk="1" dir="r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-12492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08174" y="646509"/>
            <a:ext cx="5791795" cy="642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041"/>
              </a:lnSpc>
            </a:pPr>
            <a:r>
              <a:rPr lang="ar-EG" sz="4042" dirty="0">
                <a:solidFill>
                  <a:srgbClr val="147887"/>
                </a:solidFill>
              </a:rPr>
              <a:t>تطوير مواقع وتطبيقات مبكرة</a:t>
            </a:r>
            <a:endParaRPr lang="en-US" sz="4042" dirty="0">
              <a:solidFill>
                <a:srgbClr val="147887"/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6437115" y="1598018"/>
            <a:ext cx="462856" cy="462856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6514207" y="1636514"/>
            <a:ext cx="30857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2417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1</a:t>
            </a:r>
            <a:endParaRPr lang="en-US" sz="2417" dirty="0"/>
          </a:p>
        </p:txBody>
      </p:sp>
      <p:sp>
        <p:nvSpPr>
          <p:cNvPr id="8" name="Shape 5"/>
          <p:cNvSpPr/>
          <p:nvPr/>
        </p:nvSpPr>
        <p:spPr>
          <a:xfrm>
            <a:off x="6437115" y="2854226"/>
            <a:ext cx="462856" cy="462856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9" name="Text 6"/>
          <p:cNvSpPr/>
          <p:nvPr/>
        </p:nvSpPr>
        <p:spPr>
          <a:xfrm>
            <a:off x="6514207" y="2892723"/>
            <a:ext cx="30857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2417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2</a:t>
            </a:r>
            <a:endParaRPr lang="en-US" sz="2417" dirty="0"/>
          </a:p>
        </p:txBody>
      </p:sp>
      <p:sp>
        <p:nvSpPr>
          <p:cNvPr id="12" name="Shape 9"/>
          <p:cNvSpPr/>
          <p:nvPr/>
        </p:nvSpPr>
        <p:spPr>
          <a:xfrm>
            <a:off x="6437115" y="4110435"/>
            <a:ext cx="462856" cy="462856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3" name="Text 10"/>
          <p:cNvSpPr/>
          <p:nvPr/>
        </p:nvSpPr>
        <p:spPr>
          <a:xfrm>
            <a:off x="6514207" y="4148931"/>
            <a:ext cx="30857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2417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3</a:t>
            </a:r>
            <a:endParaRPr lang="en-US" sz="2417" dirty="0"/>
          </a:p>
        </p:txBody>
      </p:sp>
      <p:sp>
        <p:nvSpPr>
          <p:cNvPr id="14" name="Text 11"/>
          <p:cNvSpPr/>
          <p:nvPr/>
        </p:nvSpPr>
        <p:spPr>
          <a:xfrm>
            <a:off x="3659683" y="4181079"/>
            <a:ext cx="2571750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2000" b="1" dirty="0">
                <a:solidFill>
                  <a:schemeClr val="accent1"/>
                </a:solidFill>
              </a:rPr>
              <a:t>الذكاء الاصطناعي</a:t>
            </a:r>
          </a:p>
          <a:p>
            <a:r>
              <a:rPr lang="ar-EG" sz="2000" dirty="0">
                <a:solidFill>
                  <a:schemeClr val="tx2">
                    <a:lumMod val="75000"/>
                  </a:schemeClr>
                </a:solidFill>
              </a:rPr>
              <a:t>لتوفير تجربة مستخدم فريدة وذكية.</a:t>
            </a:r>
          </a:p>
        </p:txBody>
      </p:sp>
      <p:sp>
        <p:nvSpPr>
          <p:cNvPr id="16" name="Shape 13"/>
          <p:cNvSpPr/>
          <p:nvPr/>
        </p:nvSpPr>
        <p:spPr>
          <a:xfrm>
            <a:off x="6437115" y="5366644"/>
            <a:ext cx="462856" cy="462856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7" name="Text 14"/>
          <p:cNvSpPr/>
          <p:nvPr/>
        </p:nvSpPr>
        <p:spPr>
          <a:xfrm>
            <a:off x="6514207" y="5405140"/>
            <a:ext cx="30857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2417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4</a:t>
            </a:r>
            <a:endParaRPr lang="en-US" sz="2417" dirty="0"/>
          </a:p>
        </p:txBody>
      </p:sp>
      <p:sp>
        <p:nvSpPr>
          <p:cNvPr id="18" name="Text 15"/>
          <p:cNvSpPr/>
          <p:nvPr/>
        </p:nvSpPr>
        <p:spPr>
          <a:xfrm>
            <a:off x="3659683" y="5437287"/>
            <a:ext cx="2571750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2000" b="1" dirty="0">
                <a:solidFill>
                  <a:schemeClr val="accent1"/>
                </a:solidFill>
              </a:rPr>
              <a:t>الأمن والحماية</a:t>
            </a:r>
          </a:p>
          <a:p>
            <a:r>
              <a:rPr lang="ar-EG" sz="2000" dirty="0">
                <a:solidFill>
                  <a:schemeClr val="tx2">
                    <a:lumMod val="75000"/>
                  </a:schemeClr>
                </a:solidFill>
              </a:rPr>
              <a:t>لضمان سلامة البيانات والموارد الرقمية.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EE075C55-55AA-492B-9E6D-4804F23009FF}"/>
              </a:ext>
            </a:extLst>
          </p:cNvPr>
          <p:cNvSpPr txBox="1"/>
          <p:nvPr/>
        </p:nvSpPr>
        <p:spPr>
          <a:xfrm>
            <a:off x="4229774" y="1620562"/>
            <a:ext cx="2168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b="1" dirty="0">
                <a:solidFill>
                  <a:schemeClr val="accent1"/>
                </a:solidFill>
              </a:rPr>
              <a:t>تقنيات متطورة</a:t>
            </a:r>
          </a:p>
          <a:p>
            <a:r>
              <a:rPr lang="ar-EG" dirty="0">
                <a:solidFill>
                  <a:schemeClr val="tx2">
                    <a:lumMod val="75000"/>
                  </a:schemeClr>
                </a:solidFill>
              </a:rPr>
              <a:t>لإنشاء حلول تقنية متقدمة.</a:t>
            </a:r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7E9AB713-EFAE-4BC9-B1DE-E1C0F28290F5}"/>
              </a:ext>
            </a:extLst>
          </p:cNvPr>
          <p:cNvSpPr/>
          <p:nvPr/>
        </p:nvSpPr>
        <p:spPr>
          <a:xfrm>
            <a:off x="263921" y="283567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EG" b="1" dirty="0">
                <a:solidFill>
                  <a:schemeClr val="accent1"/>
                </a:solidFill>
              </a:rPr>
              <a:t>تحليل البيانات</a:t>
            </a:r>
          </a:p>
          <a:p>
            <a:r>
              <a:rPr lang="ar-EG" dirty="0">
                <a:solidFill>
                  <a:schemeClr val="tx2">
                    <a:lumMod val="75000"/>
                  </a:schemeClr>
                </a:solidFill>
              </a:rPr>
              <a:t>لتحسين الأداء وتلبية احتياجات المستخدمين.</a:t>
            </a:r>
          </a:p>
        </p:txBody>
      </p:sp>
      <p:sp>
        <p:nvSpPr>
          <p:cNvPr id="26" name="شريط جانبي 25">
            <a:extLst>
              <a:ext uri="{FF2B5EF4-FFF2-40B4-BE49-F238E27FC236}">
                <a16:creationId xmlns:a16="http://schemas.microsoft.com/office/drawing/2014/main" id="{761D82F0-8F64-4AAB-B582-8677493FADA5}"/>
              </a:ext>
            </a:extLst>
          </p:cNvPr>
          <p:cNvSpPr/>
          <p:nvPr/>
        </p:nvSpPr>
        <p:spPr>
          <a:xfrm>
            <a:off x="1946333" y="1211186"/>
            <a:ext cx="5106487" cy="45719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Click="0" advTm="8000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DD25645F-4988-4996-B9C9-26713C8C0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16D55F77-6421-407D-A8F9-239FAD6013AC}"/>
              </a:ext>
            </a:extLst>
          </p:cNvPr>
          <p:cNvSpPr/>
          <p:nvPr/>
        </p:nvSpPr>
        <p:spPr>
          <a:xfrm>
            <a:off x="5377756" y="592634"/>
            <a:ext cx="6166942" cy="577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4000" b="1" dirty="0">
                <a:solidFill>
                  <a:srgbClr val="147887"/>
                </a:solidFill>
              </a:rPr>
              <a:t>حلول رقمية تلبي احتياجات الأعمال</a:t>
            </a:r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9D62BE99-A0C8-44D6-9B6A-17372A642D3A}"/>
              </a:ext>
            </a:extLst>
          </p:cNvPr>
          <p:cNvSpPr/>
          <p:nvPr/>
        </p:nvSpPr>
        <p:spPr>
          <a:xfrm>
            <a:off x="5219304" y="1447999"/>
            <a:ext cx="6325394" cy="1065609"/>
          </a:xfrm>
          <a:prstGeom prst="roundRect">
            <a:avLst>
              <a:gd name="adj" fmla="val 2603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70016217-C977-4323-B90E-735C41E4876C}"/>
              </a:ext>
            </a:extLst>
          </p:cNvPr>
          <p:cNvSpPr/>
          <p:nvPr/>
        </p:nvSpPr>
        <p:spPr>
          <a:xfrm>
            <a:off x="9047957" y="1632943"/>
            <a:ext cx="231179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1600" b="1" dirty="0">
                <a:solidFill>
                  <a:schemeClr val="accent1"/>
                </a:solidFill>
              </a:rPr>
              <a:t>التحليل والبصيرة</a:t>
            </a:r>
          </a:p>
          <a:p>
            <a:r>
              <a:rPr lang="ar-EG" sz="1600" dirty="0">
                <a:solidFill>
                  <a:schemeClr val="tx2">
                    <a:lumMod val="75000"/>
                  </a:schemeClr>
                </a:solidFill>
              </a:rPr>
              <a:t>استخلاص المعلومات القيّمة من البيانات.</a:t>
            </a: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9ED295D0-00EF-46D5-BA8A-8495414957E0}"/>
              </a:ext>
            </a:extLst>
          </p:cNvPr>
          <p:cNvSpPr/>
          <p:nvPr/>
        </p:nvSpPr>
        <p:spPr>
          <a:xfrm>
            <a:off x="5219304" y="2698552"/>
            <a:ext cx="6325394" cy="1065609"/>
          </a:xfrm>
          <a:prstGeom prst="roundRect">
            <a:avLst>
              <a:gd name="adj" fmla="val 2603"/>
            </a:avLst>
          </a:prstGeom>
          <a:solidFill>
            <a:srgbClr val="F2EEEE"/>
          </a:solidFill>
          <a:ln/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42D3CE2-453A-4A05-9A21-8805B431E72F}"/>
              </a:ext>
            </a:extLst>
          </p:cNvPr>
          <p:cNvSpPr/>
          <p:nvPr/>
        </p:nvSpPr>
        <p:spPr>
          <a:xfrm>
            <a:off x="9047957" y="2883495"/>
            <a:ext cx="231179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1600" b="1" dirty="0">
                <a:solidFill>
                  <a:schemeClr val="accent1"/>
                </a:solidFill>
              </a:rPr>
              <a:t>الأتمتة والكفاءة</a:t>
            </a:r>
          </a:p>
          <a:p>
            <a:r>
              <a:rPr lang="ar-EG" sz="1600" dirty="0">
                <a:solidFill>
                  <a:schemeClr val="tx2">
                    <a:lumMod val="75000"/>
                  </a:schemeClr>
                </a:solidFill>
              </a:rPr>
              <a:t>تصميم عمليات رقمية سريعة وفعالة.</a:t>
            </a:r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19952B39-BEB0-4148-AE6E-BA80B4065948}"/>
              </a:ext>
            </a:extLst>
          </p:cNvPr>
          <p:cNvSpPr/>
          <p:nvPr/>
        </p:nvSpPr>
        <p:spPr>
          <a:xfrm>
            <a:off x="5219304" y="3949106"/>
            <a:ext cx="6325394" cy="1065609"/>
          </a:xfrm>
          <a:prstGeom prst="roundRect">
            <a:avLst>
              <a:gd name="adj" fmla="val 2603"/>
            </a:avLst>
          </a:prstGeom>
          <a:solidFill>
            <a:srgbClr val="F2EEEE"/>
          </a:solidFill>
          <a:ln/>
        </p:spPr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AA963758-DA01-45AC-AB68-26570DEF2ABE}"/>
              </a:ext>
            </a:extLst>
          </p:cNvPr>
          <p:cNvSpPr/>
          <p:nvPr/>
        </p:nvSpPr>
        <p:spPr>
          <a:xfrm>
            <a:off x="9047957" y="4134048"/>
            <a:ext cx="231179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1600" b="1" dirty="0">
                <a:solidFill>
                  <a:schemeClr val="accent1"/>
                </a:solidFill>
              </a:rPr>
              <a:t>الابتكار والتطوير</a:t>
            </a:r>
          </a:p>
          <a:p>
            <a:r>
              <a:rPr lang="ar-EG" sz="1600" dirty="0">
                <a:solidFill>
                  <a:schemeClr val="tx2">
                    <a:lumMod val="75000"/>
                  </a:schemeClr>
                </a:solidFill>
              </a:rPr>
              <a:t>حلول مخصصة لتحقيق أهداف الأعمال.</a:t>
            </a:r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B949B3DE-588B-4125-8D27-B0CA9B25BDF5}"/>
              </a:ext>
            </a:extLst>
          </p:cNvPr>
          <p:cNvSpPr/>
          <p:nvPr/>
        </p:nvSpPr>
        <p:spPr>
          <a:xfrm>
            <a:off x="5219304" y="5199658"/>
            <a:ext cx="6325394" cy="1065609"/>
          </a:xfrm>
          <a:prstGeom prst="roundRect">
            <a:avLst>
              <a:gd name="adj" fmla="val 2603"/>
            </a:avLst>
          </a:prstGeom>
          <a:solidFill>
            <a:srgbClr val="F2EEEE"/>
          </a:solidFill>
          <a:ln/>
        </p:spPr>
      </p:sp>
      <p:sp>
        <p:nvSpPr>
          <p:cNvPr id="11" name="Text 11">
            <a:extLst>
              <a:ext uri="{FF2B5EF4-FFF2-40B4-BE49-F238E27FC236}">
                <a16:creationId xmlns:a16="http://schemas.microsoft.com/office/drawing/2014/main" id="{DDAC8ACE-D0ED-42B9-924B-005725AB352D}"/>
              </a:ext>
            </a:extLst>
          </p:cNvPr>
          <p:cNvSpPr/>
          <p:nvPr/>
        </p:nvSpPr>
        <p:spPr>
          <a:xfrm>
            <a:off x="9047957" y="5384602"/>
            <a:ext cx="231179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1600" b="1" dirty="0">
                <a:solidFill>
                  <a:schemeClr val="accent1"/>
                </a:solidFill>
              </a:rPr>
              <a:t>الأمن والخصوصية</a:t>
            </a:r>
          </a:p>
          <a:p>
            <a:r>
              <a:rPr lang="ar-EG" sz="1600" dirty="0">
                <a:solidFill>
                  <a:schemeClr val="tx2">
                    <a:lumMod val="75000"/>
                  </a:schemeClr>
                </a:solidFill>
              </a:rPr>
              <a:t>حماية البيانات الحساسة وضمان الأمان.</a:t>
            </a:r>
          </a:p>
        </p:txBody>
      </p:sp>
      <p:sp>
        <p:nvSpPr>
          <p:cNvPr id="12" name="شريط جانبي 11">
            <a:extLst>
              <a:ext uri="{FF2B5EF4-FFF2-40B4-BE49-F238E27FC236}">
                <a16:creationId xmlns:a16="http://schemas.microsoft.com/office/drawing/2014/main" id="{363A9FA2-7EBE-4C1D-BD6F-0BF1BE853AFC}"/>
              </a:ext>
            </a:extLst>
          </p:cNvPr>
          <p:cNvSpPr/>
          <p:nvPr/>
        </p:nvSpPr>
        <p:spPr>
          <a:xfrm>
            <a:off x="5863013" y="1180706"/>
            <a:ext cx="5106487" cy="45719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756435"/>
      </p:ext>
    </p:extLst>
  </p:cSld>
  <p:clrMapOvr>
    <a:masterClrMapping/>
  </p:clrMapOvr>
  <p:transition spd="slow" advTm="5000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52897" y="1274664"/>
            <a:ext cx="5147072" cy="642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4400" b="1" dirty="0">
                <a:solidFill>
                  <a:srgbClr val="147887"/>
                </a:solidFill>
              </a:rPr>
              <a:t>خدمات استشارية متكاملة</a:t>
            </a:r>
          </a:p>
        </p:txBody>
      </p:sp>
      <p:sp>
        <p:nvSpPr>
          <p:cNvPr id="4" name="Shape 1"/>
          <p:cNvSpPr/>
          <p:nvPr/>
        </p:nvSpPr>
        <p:spPr>
          <a:xfrm>
            <a:off x="6643192" y="2226171"/>
            <a:ext cx="25400" cy="3357166"/>
          </a:xfrm>
          <a:prstGeom prst="roundRect">
            <a:avLst>
              <a:gd name="adj" fmla="val 121500"/>
            </a:avLst>
          </a:prstGeom>
          <a:solidFill>
            <a:srgbClr val="D8D4D4"/>
          </a:solidFill>
          <a:ln/>
        </p:spPr>
      </p:sp>
      <p:sp>
        <p:nvSpPr>
          <p:cNvPr id="5" name="Shape 2"/>
          <p:cNvSpPr/>
          <p:nvPr/>
        </p:nvSpPr>
        <p:spPr>
          <a:xfrm>
            <a:off x="5845424" y="2444849"/>
            <a:ext cx="617141" cy="25400"/>
          </a:xfrm>
          <a:prstGeom prst="roundRect">
            <a:avLst>
              <a:gd name="adj" fmla="val 121500"/>
            </a:avLst>
          </a:prstGeom>
          <a:solidFill>
            <a:srgbClr val="D8D4D4"/>
          </a:solidFill>
          <a:ln/>
        </p:spPr>
      </p:sp>
      <p:sp>
        <p:nvSpPr>
          <p:cNvPr id="6" name="Shape 3"/>
          <p:cNvSpPr/>
          <p:nvPr/>
        </p:nvSpPr>
        <p:spPr>
          <a:xfrm>
            <a:off x="6437164" y="2226171"/>
            <a:ext cx="462856" cy="462856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7" name="Text 4"/>
          <p:cNvSpPr/>
          <p:nvPr/>
        </p:nvSpPr>
        <p:spPr>
          <a:xfrm>
            <a:off x="6514257" y="2264669"/>
            <a:ext cx="30857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2417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1</a:t>
            </a:r>
            <a:endParaRPr lang="en-US" sz="2417" dirty="0"/>
          </a:p>
        </p:txBody>
      </p:sp>
      <p:sp>
        <p:nvSpPr>
          <p:cNvPr id="8" name="Text 5"/>
          <p:cNvSpPr/>
          <p:nvPr/>
        </p:nvSpPr>
        <p:spPr>
          <a:xfrm>
            <a:off x="3068142" y="2296816"/>
            <a:ext cx="2571750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2000" b="1" dirty="0">
                <a:solidFill>
                  <a:schemeClr val="accent1"/>
                </a:solidFill>
              </a:rPr>
              <a:t>التقييم والتخطيط</a:t>
            </a:r>
          </a:p>
        </p:txBody>
      </p:sp>
      <p:sp>
        <p:nvSpPr>
          <p:cNvPr id="9" name="Text 6"/>
          <p:cNvSpPr/>
          <p:nvPr/>
        </p:nvSpPr>
        <p:spPr>
          <a:xfrm>
            <a:off x="720031" y="2741712"/>
            <a:ext cx="4919861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1600" dirty="0">
                <a:solidFill>
                  <a:schemeClr val="tx2">
                    <a:lumMod val="75000"/>
                  </a:schemeClr>
                </a:solidFill>
              </a:rPr>
              <a:t>فهم احتياجاتكم وتصميم حل مناسب.</a:t>
            </a:r>
          </a:p>
        </p:txBody>
      </p:sp>
      <p:sp>
        <p:nvSpPr>
          <p:cNvPr id="10" name="Shape 7"/>
          <p:cNvSpPr/>
          <p:nvPr/>
        </p:nvSpPr>
        <p:spPr>
          <a:xfrm>
            <a:off x="5845424" y="3701058"/>
            <a:ext cx="617141" cy="25400"/>
          </a:xfrm>
          <a:prstGeom prst="roundRect">
            <a:avLst>
              <a:gd name="adj" fmla="val 121500"/>
            </a:avLst>
          </a:prstGeom>
          <a:solidFill>
            <a:srgbClr val="D8D4D4"/>
          </a:solidFill>
          <a:ln/>
        </p:spPr>
      </p:sp>
      <p:sp>
        <p:nvSpPr>
          <p:cNvPr id="11" name="Shape 8"/>
          <p:cNvSpPr/>
          <p:nvPr/>
        </p:nvSpPr>
        <p:spPr>
          <a:xfrm>
            <a:off x="6437164" y="3482380"/>
            <a:ext cx="462856" cy="462856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2" name="Text 9"/>
          <p:cNvSpPr/>
          <p:nvPr/>
        </p:nvSpPr>
        <p:spPr>
          <a:xfrm>
            <a:off x="6514257" y="3520877"/>
            <a:ext cx="30857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2417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2</a:t>
            </a:r>
            <a:endParaRPr lang="en-US" sz="2417" dirty="0"/>
          </a:p>
        </p:txBody>
      </p:sp>
      <p:sp>
        <p:nvSpPr>
          <p:cNvPr id="13" name="Text 10"/>
          <p:cNvSpPr/>
          <p:nvPr/>
        </p:nvSpPr>
        <p:spPr>
          <a:xfrm>
            <a:off x="3068142" y="3553024"/>
            <a:ext cx="2571750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2000" b="1" dirty="0">
                <a:solidFill>
                  <a:schemeClr val="accent1"/>
                </a:solidFill>
              </a:rPr>
              <a:t>التنفيذ والتكامل</a:t>
            </a:r>
          </a:p>
        </p:txBody>
      </p:sp>
      <p:sp>
        <p:nvSpPr>
          <p:cNvPr id="14" name="Text 11"/>
          <p:cNvSpPr/>
          <p:nvPr/>
        </p:nvSpPr>
        <p:spPr>
          <a:xfrm>
            <a:off x="720031" y="3997920"/>
            <a:ext cx="4919861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1600" dirty="0">
                <a:solidFill>
                  <a:schemeClr val="tx2">
                    <a:lumMod val="75000"/>
                  </a:schemeClr>
                </a:solidFill>
              </a:rPr>
              <a:t>تنفيذ الحل بسلاسة وتكامله مع نظمكم.</a:t>
            </a:r>
          </a:p>
        </p:txBody>
      </p:sp>
      <p:sp>
        <p:nvSpPr>
          <p:cNvPr id="15" name="Shape 12"/>
          <p:cNvSpPr/>
          <p:nvPr/>
        </p:nvSpPr>
        <p:spPr>
          <a:xfrm>
            <a:off x="5845424" y="4957267"/>
            <a:ext cx="617141" cy="25400"/>
          </a:xfrm>
          <a:prstGeom prst="roundRect">
            <a:avLst>
              <a:gd name="adj" fmla="val 121500"/>
            </a:avLst>
          </a:prstGeom>
          <a:solidFill>
            <a:srgbClr val="D8D4D4"/>
          </a:solidFill>
          <a:ln/>
        </p:spPr>
      </p:sp>
      <p:sp>
        <p:nvSpPr>
          <p:cNvPr id="16" name="Shape 13"/>
          <p:cNvSpPr/>
          <p:nvPr/>
        </p:nvSpPr>
        <p:spPr>
          <a:xfrm>
            <a:off x="6437164" y="4738589"/>
            <a:ext cx="462856" cy="462856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7" name="Text 14"/>
          <p:cNvSpPr/>
          <p:nvPr/>
        </p:nvSpPr>
        <p:spPr>
          <a:xfrm>
            <a:off x="6514257" y="4777085"/>
            <a:ext cx="30857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2417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3</a:t>
            </a:r>
            <a:endParaRPr lang="en-US" sz="2417" dirty="0"/>
          </a:p>
        </p:txBody>
      </p:sp>
      <p:sp>
        <p:nvSpPr>
          <p:cNvPr id="18" name="Text 15"/>
          <p:cNvSpPr/>
          <p:nvPr/>
        </p:nvSpPr>
        <p:spPr>
          <a:xfrm>
            <a:off x="3068142" y="4809232"/>
            <a:ext cx="2571750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2000" b="1" dirty="0">
                <a:solidFill>
                  <a:schemeClr val="accent1"/>
                </a:solidFill>
              </a:rPr>
              <a:t>الدعم والتحسين</a:t>
            </a:r>
          </a:p>
        </p:txBody>
      </p:sp>
      <p:sp>
        <p:nvSpPr>
          <p:cNvPr id="19" name="Text 16"/>
          <p:cNvSpPr/>
          <p:nvPr/>
        </p:nvSpPr>
        <p:spPr>
          <a:xfrm>
            <a:off x="720031" y="5254129"/>
            <a:ext cx="4919861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1600" dirty="0">
                <a:solidFill>
                  <a:schemeClr val="tx2">
                    <a:lumMod val="75000"/>
                  </a:schemeClr>
                </a:solidFill>
              </a:rPr>
              <a:t>متابعة الأداء وتقديم التحسينات المستمرة.</a:t>
            </a:r>
          </a:p>
          <a:p>
            <a:pPr>
              <a:lnSpc>
                <a:spcPts val="2583"/>
              </a:lnSpc>
            </a:pPr>
            <a:endParaRPr lang="en-US" sz="1583" dirty="0"/>
          </a:p>
        </p:txBody>
      </p:sp>
      <p:sp>
        <p:nvSpPr>
          <p:cNvPr id="20" name="شريط جانبي 19">
            <a:extLst>
              <a:ext uri="{FF2B5EF4-FFF2-40B4-BE49-F238E27FC236}">
                <a16:creationId xmlns:a16="http://schemas.microsoft.com/office/drawing/2014/main" id="{3606057E-4FF2-4FF7-B89C-3370F6DED290}"/>
              </a:ext>
            </a:extLst>
          </p:cNvPr>
          <p:cNvSpPr/>
          <p:nvPr/>
        </p:nvSpPr>
        <p:spPr>
          <a:xfrm>
            <a:off x="2220653" y="1896986"/>
            <a:ext cx="5106487" cy="45719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6000">
        <p14:flythrough/>
      </p:transition>
    </mc:Choice>
    <mc:Fallback>
      <p:transition spd="slow" advTm="6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56469" y="1101626"/>
            <a:ext cx="5143500" cy="642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4400" b="1" dirty="0">
                <a:solidFill>
                  <a:srgbClr val="147887"/>
                </a:solidFill>
              </a:rPr>
              <a:t>شركاء موثوقون لنجاحكم</a:t>
            </a: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269" y="2053134"/>
            <a:ext cx="1028700" cy="123438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093839" y="2258815"/>
            <a:ext cx="2571750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2000" b="1" dirty="0">
                <a:solidFill>
                  <a:srgbClr val="147887"/>
                </a:solidFill>
              </a:rPr>
              <a:t>خبرة واسعة</a:t>
            </a:r>
          </a:p>
          <a:p>
            <a:r>
              <a:rPr lang="ar-EG" sz="2000" dirty="0">
                <a:solidFill>
                  <a:schemeClr val="tx2">
                    <a:lumMod val="75000"/>
                  </a:schemeClr>
                </a:solidFill>
              </a:rPr>
              <a:t>فريق متخصص في تقديم الحلول الرقمية.</a:t>
            </a: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1269" y="3287515"/>
            <a:ext cx="1028700" cy="123438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093839" y="3493195"/>
            <a:ext cx="2571750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2000" b="1" dirty="0">
                <a:solidFill>
                  <a:srgbClr val="147887"/>
                </a:solidFill>
              </a:rPr>
              <a:t>التزام بالجودة</a:t>
            </a:r>
          </a:p>
          <a:p>
            <a:r>
              <a:rPr lang="ar-EG" sz="2000" dirty="0">
                <a:solidFill>
                  <a:schemeClr val="tx2">
                    <a:lumMod val="75000"/>
                  </a:schemeClr>
                </a:solidFill>
              </a:rPr>
              <a:t>نعمل بدقة وموثوقية لتحقيق أهدافكم.</a:t>
            </a: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1269" y="4521895"/>
            <a:ext cx="1028700" cy="123438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093839" y="4727576"/>
            <a:ext cx="2571750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ar-EG" sz="2000" b="1" dirty="0">
                <a:solidFill>
                  <a:srgbClr val="147887"/>
                </a:solidFill>
              </a:rPr>
              <a:t>التطوير المستمر</a:t>
            </a:r>
          </a:p>
          <a:p>
            <a:r>
              <a:rPr lang="ar-EG" sz="2000" dirty="0">
                <a:solidFill>
                  <a:schemeClr val="tx2">
                    <a:lumMod val="75000"/>
                  </a:schemeClr>
                </a:solidFill>
              </a:rPr>
              <a:t>نواكب أحدث التقنيات لتقديم الأفضل.</a:t>
            </a:r>
          </a:p>
        </p:txBody>
      </p:sp>
      <p:sp>
        <p:nvSpPr>
          <p:cNvPr id="13" name="شريط جانبي 12">
            <a:extLst>
              <a:ext uri="{FF2B5EF4-FFF2-40B4-BE49-F238E27FC236}">
                <a16:creationId xmlns:a16="http://schemas.microsoft.com/office/drawing/2014/main" id="{DEAA340C-3C32-41DA-8C24-A556294CD4F1}"/>
              </a:ext>
            </a:extLst>
          </p:cNvPr>
          <p:cNvSpPr/>
          <p:nvPr/>
        </p:nvSpPr>
        <p:spPr>
          <a:xfrm>
            <a:off x="2235893" y="1805546"/>
            <a:ext cx="5106487" cy="45719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219</Words>
  <Application>Microsoft Office PowerPoint</Application>
  <PresentationFormat>شاشة عريضة</PresentationFormat>
  <Paragraphs>55</Paragraphs>
  <Slides>6</Slides>
  <Notes>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Crimson Pro Semi Bold</vt:lpstr>
      <vt:lpstr>思源黑体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taha</dc:creator>
  <cp:lastModifiedBy>taha</cp:lastModifiedBy>
  <cp:revision>76</cp:revision>
  <dcterms:created xsi:type="dcterms:W3CDTF">2025-07-08T20:31:12Z</dcterms:created>
  <dcterms:modified xsi:type="dcterms:W3CDTF">2025-07-08T22:03:35Z</dcterms:modified>
</cp:coreProperties>
</file>